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62" r:id="rId5"/>
    <p:sldId id="261" r:id="rId6"/>
    <p:sldId id="265" r:id="rId7"/>
    <p:sldId id="270" r:id="rId8"/>
    <p:sldId id="269" r:id="rId9"/>
    <p:sldId id="264" r:id="rId10"/>
    <p:sldId id="268"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DB30D38-68DB-47BD-8193-A7A1EFA12452}" type="datetimeFigureOut">
              <a:rPr lang="ru-RU" smtClean="0"/>
              <a:pPr/>
              <a:t>30.10.2021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108A1B1-FA1A-47F6-9B55-466568ED71B6}"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DB30D38-68DB-47BD-8193-A7A1EFA12452}" type="datetimeFigureOut">
              <a:rPr lang="ru-RU" smtClean="0"/>
              <a:pPr/>
              <a:t>30.10.2021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108A1B1-FA1A-47F6-9B55-466568ED71B6}"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DB30D38-68DB-47BD-8193-A7A1EFA12452}" type="datetimeFigureOut">
              <a:rPr lang="ru-RU" smtClean="0"/>
              <a:pPr/>
              <a:t>30.10.2021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108A1B1-FA1A-47F6-9B55-466568ED71B6}"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DB30D38-68DB-47BD-8193-A7A1EFA12452}" type="datetimeFigureOut">
              <a:rPr lang="ru-RU" smtClean="0"/>
              <a:pPr/>
              <a:t>30.10.2021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108A1B1-FA1A-47F6-9B55-466568ED71B6}"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DB30D38-68DB-47BD-8193-A7A1EFA12452}" type="datetimeFigureOut">
              <a:rPr lang="ru-RU" smtClean="0"/>
              <a:pPr/>
              <a:t>30.10.2021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108A1B1-FA1A-47F6-9B55-466568ED71B6}"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DB30D38-68DB-47BD-8193-A7A1EFA12452}" type="datetimeFigureOut">
              <a:rPr lang="ru-RU" smtClean="0"/>
              <a:pPr/>
              <a:t>30.10.2021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108A1B1-FA1A-47F6-9B55-466568ED71B6}"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DB30D38-68DB-47BD-8193-A7A1EFA12452}" type="datetimeFigureOut">
              <a:rPr lang="ru-RU" smtClean="0"/>
              <a:pPr/>
              <a:t>30.10.2021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108A1B1-FA1A-47F6-9B55-466568ED71B6}"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DB30D38-68DB-47BD-8193-A7A1EFA12452}" type="datetimeFigureOut">
              <a:rPr lang="ru-RU" smtClean="0"/>
              <a:pPr/>
              <a:t>30.10.2021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108A1B1-FA1A-47F6-9B55-466568ED71B6}"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DB30D38-68DB-47BD-8193-A7A1EFA12452}" type="datetimeFigureOut">
              <a:rPr lang="ru-RU" smtClean="0"/>
              <a:pPr/>
              <a:t>30.10.2021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108A1B1-FA1A-47F6-9B55-466568ED71B6}"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DB30D38-68DB-47BD-8193-A7A1EFA12452}" type="datetimeFigureOut">
              <a:rPr lang="ru-RU" smtClean="0"/>
              <a:pPr/>
              <a:t>30.10.2021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108A1B1-FA1A-47F6-9B55-466568ED71B6}"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DB30D38-68DB-47BD-8193-A7A1EFA12452}" type="datetimeFigureOut">
              <a:rPr lang="ru-RU" smtClean="0"/>
              <a:pPr/>
              <a:t>30.10.2021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108A1B1-FA1A-47F6-9B55-466568ED71B6}"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B30D38-68DB-47BD-8193-A7A1EFA12452}" type="datetimeFigureOut">
              <a:rPr lang="ru-RU" smtClean="0"/>
              <a:pPr/>
              <a:t>30.10.2021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08A1B1-FA1A-47F6-9B55-466568ED71B6}"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history-kazan.ru/kazan-vchera-segodnya-zavtra/istoriya-v-litsakh/7601-1036" TargetMode="External"/><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hyperlink" Target="https://ru.wikipedia.org/wik&#1096;/&#1057;&#1072;&#1076;&#1099;&#1082;&#1086;&#1074;&#1072;,_&#1057;&#1072;&#1088;&#1072;_&#1043;&#1072;&#1088;&#1080;&#1092;&#1086;&#1074;&#1085;&#1072;" TargetMode="External"/><Relationship Id="rId4" Type="http://schemas.openxmlformats.org/officeDocument/2006/relationships/hyperlink" Target="http://gabdullatukay.ru/rus/tukay-prize/laureates/1990-god/sara-garifovna-sadykova-ndash-kompozitor/"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smtClean="0"/>
              <a:t>Сара </a:t>
            </a:r>
            <a:r>
              <a:rPr lang="ru-RU"/>
              <a:t>С</a:t>
            </a:r>
            <a:r>
              <a:rPr lang="ru-RU" smtClean="0"/>
              <a:t>адыкова</a:t>
            </a:r>
            <a:endParaRPr lang="ru-RU" dirty="0"/>
          </a:p>
        </p:txBody>
      </p:sp>
      <p:sp>
        <p:nvSpPr>
          <p:cNvPr id="3" name="Подзаголовок 2"/>
          <p:cNvSpPr>
            <a:spLocks noGrp="1"/>
          </p:cNvSpPr>
          <p:nvPr>
            <p:ph type="subTitle" idx="1"/>
          </p:nvPr>
        </p:nvSpPr>
        <p:spPr/>
        <p:txBody>
          <a:bodyPr/>
          <a:lstStyle/>
          <a:p>
            <a:endParaRPr lang="ru-RU"/>
          </a:p>
        </p:txBody>
      </p:sp>
      <p:pic>
        <p:nvPicPr>
          <p:cNvPr id="1026" name="Picture 2" descr="F:\2021\Работа - 2021\11-Ноябрь\1.11.2021 «Свет далекой звезды» - онлайн –през. к 105- летию со д. р.Сары Садыковой\шаблон -фон.jpg"/>
          <p:cNvPicPr>
            <a:picLocks noChangeAspect="1" noChangeArrowheads="1"/>
          </p:cNvPicPr>
          <p:nvPr/>
        </p:nvPicPr>
        <p:blipFill>
          <a:blip r:embed="rId2" cstate="print"/>
          <a:srcRect/>
          <a:stretch>
            <a:fillRect/>
          </a:stretch>
        </p:blipFill>
        <p:spPr bwMode="auto">
          <a:xfrm>
            <a:off x="0" y="-101806"/>
            <a:ext cx="9144000" cy="6959806"/>
          </a:xfrm>
          <a:prstGeom prst="rect">
            <a:avLst/>
          </a:prstGeom>
          <a:noFill/>
        </p:spPr>
      </p:pic>
      <p:sp>
        <p:nvSpPr>
          <p:cNvPr id="5" name="Прямоугольник 4"/>
          <p:cNvSpPr/>
          <p:nvPr/>
        </p:nvSpPr>
        <p:spPr>
          <a:xfrm rot="21104178">
            <a:off x="4568616" y="1353541"/>
            <a:ext cx="4392488" cy="2862322"/>
          </a:xfrm>
          <a:prstGeom prst="rect">
            <a:avLst/>
          </a:prstGeom>
        </p:spPr>
        <p:txBody>
          <a:bodyPr wrap="square">
            <a:spAutoFit/>
          </a:bodyPr>
          <a:lstStyle/>
          <a:p>
            <a:r>
              <a:rPr lang="ru-RU" sz="6000" b="1" i="1" dirty="0" smtClean="0">
                <a:ln w="18000">
                  <a:solidFill>
                    <a:srgbClr val="FF0000"/>
                  </a:solidFill>
                  <a:prstDash val="solid"/>
                  <a:miter lim="800000"/>
                </a:ln>
                <a:solidFill>
                  <a:srgbClr val="FFFF00"/>
                </a:solidFill>
                <a:effectLst>
                  <a:outerShdw blurRad="25500" dist="23000" dir="7020000" algn="tl">
                    <a:srgbClr val="000000">
                      <a:alpha val="50000"/>
                    </a:srgbClr>
                  </a:outerShdw>
                </a:effectLst>
                <a:latin typeface="Verdana" pitchFamily="34" charset="0"/>
                <a:ea typeface="Verdana" pitchFamily="34" charset="0"/>
                <a:cs typeface="Verdana" pitchFamily="34" charset="0"/>
              </a:rPr>
              <a:t>Свет </a:t>
            </a:r>
          </a:p>
          <a:p>
            <a:r>
              <a:rPr lang="ru-RU" sz="6000" b="1" i="1" dirty="0" smtClean="0">
                <a:ln w="18000">
                  <a:solidFill>
                    <a:srgbClr val="FF0000"/>
                  </a:solidFill>
                  <a:prstDash val="solid"/>
                  <a:miter lim="800000"/>
                </a:ln>
                <a:solidFill>
                  <a:srgbClr val="FFFF00"/>
                </a:solidFill>
                <a:effectLst>
                  <a:outerShdw blurRad="25500" dist="23000" dir="7020000" algn="tl">
                    <a:srgbClr val="000000">
                      <a:alpha val="50000"/>
                    </a:srgbClr>
                  </a:outerShdw>
                </a:effectLst>
                <a:latin typeface="Verdana" pitchFamily="34" charset="0"/>
                <a:ea typeface="Verdana" pitchFamily="34" charset="0"/>
                <a:cs typeface="Verdana" pitchFamily="34" charset="0"/>
              </a:rPr>
              <a:t>далекой </a:t>
            </a:r>
          </a:p>
          <a:p>
            <a:r>
              <a:rPr lang="ru-RU" sz="6000" b="1" i="1" dirty="0" smtClean="0">
                <a:ln w="18000">
                  <a:solidFill>
                    <a:srgbClr val="FF0000"/>
                  </a:solidFill>
                  <a:prstDash val="solid"/>
                  <a:miter lim="800000"/>
                </a:ln>
                <a:solidFill>
                  <a:srgbClr val="FFFF00"/>
                </a:solidFill>
                <a:effectLst>
                  <a:outerShdw blurRad="25500" dist="23000" dir="7020000" algn="tl">
                    <a:srgbClr val="000000">
                      <a:alpha val="50000"/>
                    </a:srgbClr>
                  </a:outerShdw>
                </a:effectLst>
                <a:latin typeface="Verdana" pitchFamily="34" charset="0"/>
                <a:ea typeface="Verdana" pitchFamily="34" charset="0"/>
                <a:cs typeface="Verdana" pitchFamily="34" charset="0"/>
              </a:rPr>
              <a:t>звезды</a:t>
            </a:r>
            <a:endParaRPr lang="ru-RU" sz="4800" b="1" i="1" dirty="0">
              <a:ln w="18000">
                <a:solidFill>
                  <a:srgbClr val="FF0000"/>
                </a:solidFill>
                <a:prstDash val="solid"/>
                <a:miter lim="800000"/>
              </a:ln>
              <a:solidFill>
                <a:srgbClr val="FFFF00"/>
              </a:solidFill>
              <a:effectLst>
                <a:outerShdw blurRad="25500" dist="23000" dir="7020000" algn="tl">
                  <a:srgbClr val="000000">
                    <a:alpha val="50000"/>
                  </a:srgbClr>
                </a:outerShdw>
              </a:effectLst>
              <a:latin typeface="Verdana" pitchFamily="34" charset="0"/>
              <a:ea typeface="Verdana" pitchFamily="34" charset="0"/>
              <a:cs typeface="Verdana" pitchFamily="34" charset="0"/>
            </a:endParaRPr>
          </a:p>
        </p:txBody>
      </p:sp>
      <p:sp>
        <p:nvSpPr>
          <p:cNvPr id="6" name="Прямоугольник 5"/>
          <p:cNvSpPr/>
          <p:nvPr/>
        </p:nvSpPr>
        <p:spPr>
          <a:xfrm>
            <a:off x="1907704" y="5157192"/>
            <a:ext cx="7020272" cy="1077218"/>
          </a:xfrm>
          <a:prstGeom prst="rect">
            <a:avLst/>
          </a:prstGeom>
          <a:noFill/>
        </p:spPr>
        <p:txBody>
          <a:bodyPr wrap="square">
            <a:spAutoFit/>
          </a:bodyPr>
          <a:lstStyle/>
          <a:p>
            <a:pPr algn="ctr"/>
            <a:r>
              <a:rPr lang="ru-RU" sz="3200" b="1" dirty="0" smtClean="0">
                <a:ln w="18000">
                  <a:solidFill>
                    <a:schemeClr val="accent2">
                      <a:satMod val="140000"/>
                    </a:schemeClr>
                  </a:solidFill>
                  <a:prstDash val="solid"/>
                  <a:miter lim="800000"/>
                </a:ln>
                <a:solidFill>
                  <a:schemeClr val="accent2">
                    <a:lumMod val="75000"/>
                  </a:schemeClr>
                </a:solidFill>
                <a:effectLst>
                  <a:outerShdw blurRad="25500" dist="23000" dir="7020000" algn="tl">
                    <a:srgbClr val="000000">
                      <a:alpha val="50000"/>
                    </a:srgbClr>
                  </a:outerShdw>
                </a:effectLst>
              </a:rPr>
              <a:t>1 ноября -  115- лет </a:t>
            </a:r>
          </a:p>
          <a:p>
            <a:pPr algn="ctr"/>
            <a:r>
              <a:rPr lang="ru-RU" sz="3200" b="1" dirty="0" smtClean="0">
                <a:ln w="18000">
                  <a:solidFill>
                    <a:schemeClr val="accent2">
                      <a:satMod val="140000"/>
                    </a:schemeClr>
                  </a:solidFill>
                  <a:prstDash val="solid"/>
                  <a:miter lim="800000"/>
                </a:ln>
                <a:solidFill>
                  <a:schemeClr val="accent2">
                    <a:lumMod val="75000"/>
                  </a:schemeClr>
                </a:solidFill>
                <a:effectLst>
                  <a:outerShdw blurRad="25500" dist="23000" dir="7020000" algn="tl">
                    <a:srgbClr val="000000">
                      <a:alpha val="50000"/>
                    </a:srgbClr>
                  </a:outerShdw>
                </a:effectLst>
              </a:rPr>
              <a:t> со дня рождения Сары Садыковой</a:t>
            </a:r>
            <a:endParaRPr lang="ru-RU" sz="3200" b="1" dirty="0">
              <a:ln w="18000">
                <a:solidFill>
                  <a:schemeClr val="accent2">
                    <a:satMod val="140000"/>
                  </a:schemeClr>
                </a:solidFill>
                <a:prstDash val="solid"/>
                <a:miter lim="800000"/>
              </a:ln>
              <a:solidFill>
                <a:schemeClr val="accent2">
                  <a:lumMod val="75000"/>
                </a:schemeClr>
              </a:solidFill>
              <a:effectLst>
                <a:outerShdw blurRad="25500" dist="23000" dir="7020000" algn="tl">
                  <a:srgbClr val="000000">
                    <a:alpha val="50000"/>
                  </a:srgbClr>
                </a:outerShdw>
              </a:effectLst>
            </a:endParaRPr>
          </a:p>
        </p:txBody>
      </p:sp>
      <p:sp>
        <p:nvSpPr>
          <p:cNvPr id="8" name="TextBox 7"/>
          <p:cNvSpPr txBox="1"/>
          <p:nvPr/>
        </p:nvSpPr>
        <p:spPr>
          <a:xfrm>
            <a:off x="827584" y="332656"/>
            <a:ext cx="7632848" cy="584775"/>
          </a:xfrm>
          <a:prstGeom prst="rect">
            <a:avLst/>
          </a:prstGeom>
          <a:noFill/>
        </p:spPr>
        <p:txBody>
          <a:bodyPr wrap="square" rtlCol="0">
            <a:spAutoFit/>
          </a:bodyPr>
          <a:lstStyle/>
          <a:p>
            <a:pPr algn="ctr"/>
            <a:r>
              <a:rPr lang="ru-RU" sz="1600" b="1" dirty="0" smtClean="0">
                <a:solidFill>
                  <a:schemeClr val="bg1"/>
                </a:solidFill>
              </a:rPr>
              <a:t>МБУ «ЦБС Верхнеуслонского муниципального района РТ»</a:t>
            </a:r>
          </a:p>
          <a:p>
            <a:pPr algn="ctr"/>
            <a:r>
              <a:rPr lang="ru-RU" sz="1600" b="1" dirty="0" smtClean="0">
                <a:solidFill>
                  <a:schemeClr val="bg1"/>
                </a:solidFill>
              </a:rPr>
              <a:t>Русско-Макуловская библиотека</a:t>
            </a:r>
            <a:endParaRPr lang="ru-RU" sz="1600" b="1" dirty="0">
              <a:solidFill>
                <a:schemeClr val="bg1"/>
              </a:solidFill>
            </a:endParaRPr>
          </a:p>
        </p:txBody>
      </p:sp>
      <p:sp>
        <p:nvSpPr>
          <p:cNvPr id="9" name="TextBox 8"/>
          <p:cNvSpPr txBox="1"/>
          <p:nvPr/>
        </p:nvSpPr>
        <p:spPr>
          <a:xfrm>
            <a:off x="4427984" y="6309320"/>
            <a:ext cx="1080120" cy="400110"/>
          </a:xfrm>
          <a:prstGeom prst="rect">
            <a:avLst/>
          </a:prstGeom>
          <a:noFill/>
        </p:spPr>
        <p:txBody>
          <a:bodyPr wrap="square" rtlCol="0">
            <a:spAutoFit/>
          </a:bodyPr>
          <a:lstStyle/>
          <a:p>
            <a:r>
              <a:rPr lang="ru-RU" sz="2000" b="1" dirty="0" smtClean="0">
                <a:solidFill>
                  <a:schemeClr val="bg1"/>
                </a:solidFill>
                <a:latin typeface="Verdana" pitchFamily="34" charset="0"/>
                <a:ea typeface="Verdana" pitchFamily="34" charset="0"/>
                <a:cs typeface="Verdana" pitchFamily="34" charset="0"/>
              </a:rPr>
              <a:t>2021</a:t>
            </a:r>
            <a:endParaRPr lang="ru-RU" sz="2000" b="1" dirty="0">
              <a:solidFill>
                <a:schemeClr val="bg1"/>
              </a:solidFill>
              <a:latin typeface="Verdana" pitchFamily="34" charset="0"/>
              <a:ea typeface="Verdana" pitchFamily="34" charset="0"/>
              <a:cs typeface="Verdana" pitchFamily="34" charset="0"/>
            </a:endParaRPr>
          </a:p>
        </p:txBody>
      </p:sp>
      <p:pic>
        <p:nvPicPr>
          <p:cNvPr id="12" name="Picture 4" descr="F:\2021\Работа - 2021\11-Ноябрь\1.11.2021 «Свет далекой звезды» - онлайн –през. к 105- летию со д. р.Сары Садыковой\sad_1.jpg"/>
          <p:cNvPicPr>
            <a:picLocks noChangeAspect="1" noChangeArrowheads="1"/>
          </p:cNvPicPr>
          <p:nvPr/>
        </p:nvPicPr>
        <p:blipFill>
          <a:blip r:embed="rId3" cstate="print">
            <a:lum bright="10000"/>
          </a:blip>
          <a:srcRect t="2961" b="38240"/>
          <a:stretch>
            <a:fillRect/>
          </a:stretch>
        </p:blipFill>
        <p:spPr bwMode="auto">
          <a:xfrm rot="21120976">
            <a:off x="942407" y="2143515"/>
            <a:ext cx="3468812" cy="2932381"/>
          </a:xfrm>
          <a:prstGeom prst="roundRect">
            <a:avLst>
              <a:gd name="adj" fmla="val 16667"/>
            </a:avLst>
          </a:prstGeom>
          <a:ln w="76200">
            <a:solidFill>
              <a:schemeClr val="bg1"/>
            </a:solid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descr="F:\2021\Работа - 2021\11-Ноябрь\1.11.2021 «Свет далекой звезды» - онлайн –през. к 105- летию со д. р.Сары Садыковой\шаблон -фон.jpg"/>
          <p:cNvPicPr>
            <a:picLocks noChangeAspect="1" noChangeArrowheads="1"/>
          </p:cNvPicPr>
          <p:nvPr/>
        </p:nvPicPr>
        <p:blipFill>
          <a:blip r:embed="rId2" cstate="print"/>
          <a:srcRect/>
          <a:stretch>
            <a:fillRect/>
          </a:stretch>
        </p:blipFill>
        <p:spPr bwMode="auto">
          <a:xfrm>
            <a:off x="0" y="-101805"/>
            <a:ext cx="9143999" cy="6959805"/>
          </a:xfrm>
          <a:prstGeom prst="rect">
            <a:avLst/>
          </a:prstGeom>
          <a:noFill/>
        </p:spPr>
      </p:pic>
      <p:sp>
        <p:nvSpPr>
          <p:cNvPr id="6" name="TextBox 5"/>
          <p:cNvSpPr txBox="1"/>
          <p:nvPr/>
        </p:nvSpPr>
        <p:spPr>
          <a:xfrm>
            <a:off x="1763688" y="548680"/>
            <a:ext cx="5688632" cy="461665"/>
          </a:xfrm>
          <a:prstGeom prst="rect">
            <a:avLst/>
          </a:prstGeom>
          <a:solidFill>
            <a:schemeClr val="tx2">
              <a:lumMod val="20000"/>
              <a:lumOff val="80000"/>
            </a:schemeClr>
          </a:solidFill>
        </p:spPr>
        <p:txBody>
          <a:bodyPr wrap="square" rtlCol="0">
            <a:spAutoFit/>
          </a:bodyPr>
          <a:lstStyle/>
          <a:p>
            <a:pPr algn="ctr"/>
            <a:r>
              <a:rPr lang="ru-RU" sz="2400" b="1" dirty="0" smtClean="0">
                <a:solidFill>
                  <a:schemeClr val="accent2">
                    <a:lumMod val="75000"/>
                  </a:schemeClr>
                </a:solidFill>
                <a:latin typeface="Verdana" pitchFamily="34" charset="0"/>
                <a:ea typeface="Verdana" pitchFamily="34" charset="0"/>
                <a:cs typeface="Verdana" pitchFamily="34" charset="0"/>
              </a:rPr>
              <a:t>Источники:</a:t>
            </a:r>
            <a:endParaRPr lang="ru-RU" sz="2400" b="1" dirty="0">
              <a:solidFill>
                <a:schemeClr val="accent2">
                  <a:lumMod val="75000"/>
                </a:schemeClr>
              </a:solidFill>
              <a:latin typeface="Verdana" pitchFamily="34" charset="0"/>
              <a:ea typeface="Verdana" pitchFamily="34" charset="0"/>
              <a:cs typeface="Verdana" pitchFamily="34" charset="0"/>
            </a:endParaRPr>
          </a:p>
        </p:txBody>
      </p:sp>
      <p:sp>
        <p:nvSpPr>
          <p:cNvPr id="10241" name="Rectangle 1"/>
          <p:cNvSpPr>
            <a:spLocks noChangeArrowheads="1"/>
          </p:cNvSpPr>
          <p:nvPr/>
        </p:nvSpPr>
        <p:spPr bwMode="auto">
          <a:xfrm>
            <a:off x="755576" y="1350640"/>
            <a:ext cx="7560840" cy="2246769"/>
          </a:xfrm>
          <a:prstGeom prst="rect">
            <a:avLst/>
          </a:prstGeom>
          <a:solidFill>
            <a:schemeClr val="tx2">
              <a:lumMod val="20000"/>
              <a:lumOff val="80000"/>
            </a:schemeClr>
          </a:solidFill>
          <a:ln w="28575">
            <a:solidFill>
              <a:srgbClr val="FFFF00"/>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1" u="none" strike="noStrike" cap="none" normalizeH="0" baseline="0" dirty="0" smtClean="0">
                <a:ln>
                  <a:noFill/>
                </a:ln>
                <a:effectLst/>
                <a:latin typeface="Verdana" pitchFamily="34" charset="0"/>
                <a:ea typeface="Verdana" pitchFamily="34" charset="0"/>
                <a:cs typeface="Verdana" pitchFamily="34" charset="0"/>
              </a:rPr>
              <a:t>1. Композиторы Татарстана. — Москва: издательство «Композитор», 2009. — 260 с. </a:t>
            </a:r>
          </a:p>
          <a:p>
            <a:pPr marL="342900" indent="-342900" fontAlgn="base">
              <a:spcBef>
                <a:spcPct val="0"/>
              </a:spcBef>
              <a:spcAft>
                <a:spcPct val="0"/>
              </a:spcAft>
              <a:buAutoNum type="arabicPeriod" startAt="2"/>
            </a:pPr>
            <a:r>
              <a:rPr lang="ru-RU" sz="1400" b="1" dirty="0" smtClean="0">
                <a:latin typeface="Verdana" pitchFamily="34" charset="0"/>
                <a:ea typeface="Verdana" pitchFamily="34" charset="0"/>
                <a:cs typeface="Verdana" pitchFamily="34" charset="0"/>
              </a:rPr>
              <a:t>Сара Садыкова: она была похожа на свои песни.-  - </a:t>
            </a:r>
            <a:r>
              <a:rPr lang="en-US" sz="1400" dirty="0" smtClean="0">
                <a:latin typeface="Verdana" pitchFamily="34" charset="0"/>
                <a:ea typeface="Verdana" pitchFamily="34" charset="0"/>
                <a:cs typeface="Verdana" pitchFamily="34" charset="0"/>
                <a:hlinkClick r:id="rId3"/>
              </a:rPr>
              <a:t>http://history-kazan.ru/kazan-vchera-segodnya-zavtra/istoriya-v-litsakh/7601-1036</a:t>
            </a:r>
            <a:r>
              <a:rPr lang="ru-RU" sz="1400" dirty="0" smtClean="0">
                <a:latin typeface="Verdana" pitchFamily="34" charset="0"/>
                <a:ea typeface="Verdana" pitchFamily="34" charset="0"/>
                <a:cs typeface="Verdana" pitchFamily="34" charset="0"/>
              </a:rPr>
              <a:t>  </a:t>
            </a:r>
          </a:p>
          <a:p>
            <a:pPr marL="342900" indent="-342900" fontAlgn="base">
              <a:spcBef>
                <a:spcPct val="0"/>
              </a:spcBef>
              <a:spcAft>
                <a:spcPct val="0"/>
              </a:spcAft>
              <a:buFontTx/>
              <a:buAutoNum type="arabicPeriod" startAt="2"/>
            </a:pPr>
            <a:r>
              <a:rPr lang="ru-RU" sz="1400" b="1" dirty="0" smtClean="0">
                <a:latin typeface="Verdana" pitchFamily="34" charset="0"/>
                <a:ea typeface="Verdana" pitchFamily="34" charset="0"/>
                <a:cs typeface="Verdana" pitchFamily="34" charset="0"/>
              </a:rPr>
              <a:t>Сара </a:t>
            </a:r>
            <a:r>
              <a:rPr lang="ru-RU" sz="1400" b="1" dirty="0" err="1" smtClean="0">
                <a:latin typeface="Verdana" pitchFamily="34" charset="0"/>
                <a:ea typeface="Verdana" pitchFamily="34" charset="0"/>
                <a:cs typeface="Verdana" pitchFamily="34" charset="0"/>
              </a:rPr>
              <a:t>Гарифовна</a:t>
            </a:r>
            <a:r>
              <a:rPr lang="ru-RU" sz="1400" b="1" dirty="0" smtClean="0">
                <a:latin typeface="Verdana" pitchFamily="34" charset="0"/>
                <a:ea typeface="Verdana" pitchFamily="34" charset="0"/>
                <a:cs typeface="Verdana" pitchFamily="34" charset="0"/>
              </a:rPr>
              <a:t> Садыкова – композитор - </a:t>
            </a:r>
            <a:r>
              <a:rPr lang="en-US" sz="1400" dirty="0" smtClean="0">
                <a:latin typeface="Verdana" pitchFamily="34" charset="0"/>
                <a:ea typeface="Verdana" pitchFamily="34" charset="0"/>
                <a:cs typeface="Verdana" pitchFamily="34" charset="0"/>
                <a:hlinkClick r:id="rId4"/>
              </a:rPr>
              <a:t>http://gabdullatukay.ru/rus/tukay-prize/laureates/1990-god/sara-garifovna-sadykova-ndash-kompozitor/</a:t>
            </a:r>
            <a:r>
              <a:rPr lang="ru-RU" sz="1400" dirty="0" smtClean="0">
                <a:latin typeface="Verdana" pitchFamily="34" charset="0"/>
                <a:ea typeface="Verdana" pitchFamily="34" charset="0"/>
                <a:cs typeface="Verdana" pitchFamily="34" charset="0"/>
              </a:rPr>
              <a:t> </a:t>
            </a:r>
          </a:p>
          <a:p>
            <a:pPr marL="342900" indent="-342900" fontAlgn="base">
              <a:spcBef>
                <a:spcPct val="0"/>
              </a:spcBef>
              <a:spcAft>
                <a:spcPct val="0"/>
              </a:spcAft>
              <a:buFontTx/>
              <a:buAutoNum type="arabicPeriod" startAt="2"/>
            </a:pPr>
            <a:r>
              <a:rPr lang="ru-RU" sz="1400" b="1" dirty="0" smtClean="0">
                <a:latin typeface="Verdana" pitchFamily="34" charset="0"/>
                <a:ea typeface="Verdana" pitchFamily="34" charset="0"/>
                <a:cs typeface="Verdana" pitchFamily="34" charset="0"/>
              </a:rPr>
              <a:t>Садыкова, Сара </a:t>
            </a:r>
            <a:r>
              <a:rPr lang="ru-RU" sz="1400" b="1" dirty="0" err="1" smtClean="0">
                <a:latin typeface="Verdana" pitchFamily="34" charset="0"/>
                <a:ea typeface="Verdana" pitchFamily="34" charset="0"/>
                <a:cs typeface="Verdana" pitchFamily="34" charset="0"/>
              </a:rPr>
              <a:t>Гарифовна</a:t>
            </a:r>
            <a:r>
              <a:rPr lang="ru-RU" sz="1400" b="1" dirty="0" smtClean="0">
                <a:latin typeface="Verdana" pitchFamily="34" charset="0"/>
                <a:ea typeface="Verdana" pitchFamily="34" charset="0"/>
                <a:cs typeface="Verdana" pitchFamily="34" charset="0"/>
              </a:rPr>
              <a:t> - </a:t>
            </a:r>
            <a:r>
              <a:rPr lang="en-US" sz="1400" dirty="0" smtClean="0">
                <a:latin typeface="Verdana" pitchFamily="34" charset="0"/>
                <a:ea typeface="Verdana" pitchFamily="34" charset="0"/>
                <a:cs typeface="Verdana" pitchFamily="34" charset="0"/>
                <a:hlinkClick r:id="rId5"/>
              </a:rPr>
              <a:t>https://ru.wikipedia.org/wik</a:t>
            </a:r>
            <a:r>
              <a:rPr lang="ru-RU" sz="1400" dirty="0" err="1" smtClean="0">
                <a:latin typeface="Verdana" pitchFamily="34" charset="0"/>
                <a:ea typeface="Verdana" pitchFamily="34" charset="0"/>
                <a:cs typeface="Verdana" pitchFamily="34" charset="0"/>
                <a:hlinkClick r:id="rId5"/>
              </a:rPr>
              <a:t>ш</a:t>
            </a:r>
            <a:r>
              <a:rPr lang="ru-RU" sz="1400" dirty="0" smtClean="0">
                <a:latin typeface="Verdana" pitchFamily="34" charset="0"/>
                <a:ea typeface="Verdana" pitchFamily="34" charset="0"/>
                <a:cs typeface="Verdana" pitchFamily="34" charset="0"/>
                <a:hlinkClick r:id="rId5"/>
              </a:rPr>
              <a:t>/</a:t>
            </a:r>
            <a:r>
              <a:rPr lang="ru-RU" sz="1400" dirty="0" err="1" smtClean="0">
                <a:latin typeface="Verdana" pitchFamily="34" charset="0"/>
                <a:ea typeface="Verdana" pitchFamily="34" charset="0"/>
                <a:cs typeface="Verdana" pitchFamily="34" charset="0"/>
                <a:hlinkClick r:id="rId5"/>
              </a:rPr>
              <a:t>Садыкова,_Сара_Гарифовна</a:t>
            </a:r>
            <a:r>
              <a:rPr lang="ru-RU" sz="1400" dirty="0" smtClean="0">
                <a:latin typeface="Verdana" pitchFamily="34" charset="0"/>
                <a:ea typeface="Verdana" pitchFamily="34" charset="0"/>
                <a:cs typeface="Verdana" pitchFamily="34" charset="0"/>
              </a:rPr>
              <a:t> </a:t>
            </a:r>
          </a:p>
          <a:p>
            <a:pPr marL="342900" indent="-342900" fontAlgn="base">
              <a:spcBef>
                <a:spcPct val="0"/>
              </a:spcBef>
              <a:spcAft>
                <a:spcPct val="0"/>
              </a:spcAft>
              <a:buFontTx/>
              <a:buAutoNum type="arabicPeriod" startAt="2"/>
            </a:pPr>
            <a:r>
              <a:rPr lang="ru-RU" sz="1400" b="1" dirty="0" smtClean="0">
                <a:latin typeface="Verdana" pitchFamily="34" charset="0"/>
                <a:ea typeface="Verdana" pitchFamily="34" charset="0"/>
                <a:cs typeface="Verdana" pitchFamily="34" charset="0"/>
              </a:rPr>
              <a:t>Фотодокументы заимствованы из свободного доступа интернет.</a:t>
            </a:r>
          </a:p>
        </p:txBody>
      </p:sp>
      <p:sp>
        <p:nvSpPr>
          <p:cNvPr id="7" name="TextBox 6"/>
          <p:cNvSpPr txBox="1"/>
          <p:nvPr/>
        </p:nvSpPr>
        <p:spPr>
          <a:xfrm>
            <a:off x="1835696" y="5517232"/>
            <a:ext cx="6912768" cy="584775"/>
          </a:xfrm>
          <a:prstGeom prst="rect">
            <a:avLst/>
          </a:prstGeom>
          <a:solidFill>
            <a:schemeClr val="tx2">
              <a:lumMod val="40000"/>
              <a:lumOff val="60000"/>
            </a:schemeClr>
          </a:solidFill>
        </p:spPr>
        <p:txBody>
          <a:bodyPr wrap="square" rtlCol="0">
            <a:spAutoFit/>
          </a:bodyPr>
          <a:lstStyle/>
          <a:p>
            <a:pPr algn="ctr"/>
            <a:r>
              <a:rPr lang="ru-RU" sz="3200" b="1" dirty="0" smtClean="0">
                <a:solidFill>
                  <a:schemeClr val="bg1"/>
                </a:solidFill>
                <a:latin typeface="Verdana" pitchFamily="34" charset="0"/>
                <a:ea typeface="Verdana" pitchFamily="34" charset="0"/>
                <a:cs typeface="Verdana" pitchFamily="34" charset="0"/>
              </a:rPr>
              <a:t>Благодарю за внимание!</a:t>
            </a:r>
            <a:endParaRPr lang="ru-RU" sz="3200" b="1" dirty="0">
              <a:solidFill>
                <a:schemeClr val="bg1"/>
              </a:solidFill>
              <a:latin typeface="Verdana" pitchFamily="34" charset="0"/>
              <a:ea typeface="Verdana" pitchFamily="34" charset="0"/>
              <a:cs typeface="Verdana" pitchFamily="34" charset="0"/>
            </a:endParaRPr>
          </a:p>
        </p:txBody>
      </p:sp>
      <p:sp>
        <p:nvSpPr>
          <p:cNvPr id="8" name="TextBox 7"/>
          <p:cNvSpPr txBox="1"/>
          <p:nvPr/>
        </p:nvSpPr>
        <p:spPr>
          <a:xfrm>
            <a:off x="1619672" y="3933056"/>
            <a:ext cx="6840760" cy="923330"/>
          </a:xfrm>
          <a:prstGeom prst="rect">
            <a:avLst/>
          </a:prstGeom>
          <a:noFill/>
        </p:spPr>
        <p:txBody>
          <a:bodyPr wrap="square" rtlCol="0">
            <a:spAutoFit/>
          </a:bodyPr>
          <a:lstStyle/>
          <a:p>
            <a:r>
              <a:rPr lang="ru-RU" b="1" i="1" dirty="0" smtClean="0">
                <a:solidFill>
                  <a:srgbClr val="002060"/>
                </a:solidFill>
                <a:latin typeface="Verdana" pitchFamily="34" charset="0"/>
                <a:ea typeface="Verdana" pitchFamily="34" charset="0"/>
                <a:cs typeface="Verdana" pitchFamily="34" charset="0"/>
              </a:rPr>
              <a:t>Работу выполнила: </a:t>
            </a:r>
          </a:p>
          <a:p>
            <a:r>
              <a:rPr lang="ru-RU" b="1" i="1" dirty="0" smtClean="0">
                <a:solidFill>
                  <a:srgbClr val="002060"/>
                </a:solidFill>
                <a:latin typeface="Verdana" pitchFamily="34" charset="0"/>
                <a:ea typeface="Verdana" pitchFamily="34" charset="0"/>
                <a:cs typeface="Verdana" pitchFamily="34" charset="0"/>
              </a:rPr>
              <a:t>заведующая Русско-Макуловской библиотекой</a:t>
            </a:r>
          </a:p>
          <a:p>
            <a:r>
              <a:rPr lang="ru-RU" b="1" i="1" dirty="0" smtClean="0">
                <a:solidFill>
                  <a:srgbClr val="002060"/>
                </a:solidFill>
                <a:latin typeface="Verdana" pitchFamily="34" charset="0"/>
                <a:ea typeface="Verdana" pitchFamily="34" charset="0"/>
                <a:cs typeface="Verdana" pitchFamily="34" charset="0"/>
              </a:rPr>
              <a:t> Першина Н.А.</a:t>
            </a:r>
            <a:endParaRPr lang="ru-RU" b="1" i="1" dirty="0">
              <a:solidFill>
                <a:srgbClr val="002060"/>
              </a:solidFill>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descr="F:\2021\Работа - 2021\11-Ноябрь\1.11.2021 «Свет далекой звезды» - онлайн –през. к 105- летию со д. р.Сары Садыковой\шаблон -фон.jpg"/>
          <p:cNvPicPr>
            <a:picLocks noChangeAspect="1" noChangeArrowheads="1"/>
          </p:cNvPicPr>
          <p:nvPr/>
        </p:nvPicPr>
        <p:blipFill>
          <a:blip r:embed="rId2" cstate="print"/>
          <a:srcRect/>
          <a:stretch>
            <a:fillRect/>
          </a:stretch>
        </p:blipFill>
        <p:spPr bwMode="auto">
          <a:xfrm>
            <a:off x="0" y="-50903"/>
            <a:ext cx="9143999" cy="6959805"/>
          </a:xfrm>
          <a:prstGeom prst="rect">
            <a:avLst/>
          </a:prstGeom>
          <a:noFill/>
        </p:spPr>
      </p:pic>
      <p:sp>
        <p:nvSpPr>
          <p:cNvPr id="7" name="Прямоугольник 6"/>
          <p:cNvSpPr/>
          <p:nvPr/>
        </p:nvSpPr>
        <p:spPr>
          <a:xfrm>
            <a:off x="4211960" y="908720"/>
            <a:ext cx="4662264" cy="4801314"/>
          </a:xfrm>
          <a:prstGeom prst="rect">
            <a:avLst/>
          </a:prstGeom>
          <a:solidFill>
            <a:schemeClr val="tx2">
              <a:lumMod val="20000"/>
              <a:lumOff val="80000"/>
            </a:schemeClr>
          </a:solidFill>
          <a:ln w="28575">
            <a:solidFill>
              <a:srgbClr val="FFFF00"/>
            </a:solidFill>
          </a:ln>
        </p:spPr>
        <p:txBody>
          <a:bodyPr wrap="square">
            <a:spAutoFit/>
          </a:bodyPr>
          <a:lstStyle/>
          <a:p>
            <a:r>
              <a:rPr lang="ru-RU" b="1" dirty="0" smtClean="0">
                <a:solidFill>
                  <a:schemeClr val="accent2">
                    <a:lumMod val="75000"/>
                  </a:schemeClr>
                </a:solidFill>
                <a:latin typeface="Verdana" pitchFamily="34" charset="0"/>
                <a:ea typeface="Verdana" pitchFamily="34" charset="0"/>
                <a:cs typeface="Verdana" pitchFamily="34" charset="0"/>
              </a:rPr>
              <a:t>Сара </a:t>
            </a:r>
            <a:r>
              <a:rPr lang="ru-RU" b="1" dirty="0" err="1" smtClean="0">
                <a:solidFill>
                  <a:schemeClr val="accent2">
                    <a:lumMod val="75000"/>
                  </a:schemeClr>
                </a:solidFill>
                <a:latin typeface="Verdana" pitchFamily="34" charset="0"/>
                <a:ea typeface="Verdana" pitchFamily="34" charset="0"/>
                <a:cs typeface="Verdana" pitchFamily="34" charset="0"/>
              </a:rPr>
              <a:t>Гарифовна</a:t>
            </a:r>
            <a:r>
              <a:rPr lang="ru-RU" b="1" dirty="0" smtClean="0">
                <a:solidFill>
                  <a:schemeClr val="accent2">
                    <a:lumMod val="75000"/>
                  </a:schemeClr>
                </a:solidFill>
                <a:latin typeface="Verdana" pitchFamily="34" charset="0"/>
                <a:ea typeface="Verdana" pitchFamily="34" charset="0"/>
                <a:cs typeface="Verdana" pitchFamily="34" charset="0"/>
              </a:rPr>
              <a:t> Садыкова – актриса, певица и композитор – родилась 1 ноября 1906 годы в Казани. Уже с раннего детства она обратила на себя внимание яркими музыкальными способностями. После обучения в гимназии </a:t>
            </a:r>
            <a:r>
              <a:rPr lang="ru-RU" b="1" dirty="0" err="1" smtClean="0">
                <a:solidFill>
                  <a:schemeClr val="accent2">
                    <a:lumMod val="75000"/>
                  </a:schemeClr>
                </a:solidFill>
                <a:latin typeface="Verdana" pitchFamily="34" charset="0"/>
                <a:ea typeface="Verdana" pitchFamily="34" charset="0"/>
                <a:cs typeface="Verdana" pitchFamily="34" charset="0"/>
              </a:rPr>
              <a:t>Аитовых</a:t>
            </a:r>
            <a:r>
              <a:rPr lang="ru-RU" b="1" dirty="0" smtClean="0">
                <a:solidFill>
                  <a:schemeClr val="accent2">
                    <a:lumMod val="75000"/>
                  </a:schemeClr>
                </a:solidFill>
                <a:latin typeface="Verdana" pitchFamily="34" charset="0"/>
                <a:ea typeface="Verdana" pitchFamily="34" charset="0"/>
                <a:cs typeface="Verdana" pitchFamily="34" charset="0"/>
              </a:rPr>
              <a:t>, отличавшейся в то время европейским типом образования, С.Садыкова поступает в Казанский педагогический техникум, где преподавал </a:t>
            </a:r>
            <a:r>
              <a:rPr lang="ru-RU" b="1" dirty="0" err="1" smtClean="0">
                <a:solidFill>
                  <a:schemeClr val="accent2">
                    <a:lumMod val="75000"/>
                  </a:schemeClr>
                </a:solidFill>
                <a:latin typeface="Verdana" pitchFamily="34" charset="0"/>
                <a:ea typeface="Verdana" pitchFamily="34" charset="0"/>
                <a:cs typeface="Verdana" pitchFamily="34" charset="0"/>
              </a:rPr>
              <a:t>С.Габаши</a:t>
            </a:r>
            <a:r>
              <a:rPr lang="ru-RU" b="1" dirty="0" smtClean="0">
                <a:solidFill>
                  <a:schemeClr val="accent2">
                    <a:lumMod val="75000"/>
                  </a:schemeClr>
                </a:solidFill>
                <a:latin typeface="Verdana" pitchFamily="34" charset="0"/>
                <a:ea typeface="Verdana" pitchFamily="34" charset="0"/>
                <a:cs typeface="Verdana" pitchFamily="34" charset="0"/>
              </a:rPr>
              <a:t>. Обратив внимание на прекрасный голос С.Садыковой, он предлагает её петь в хоре. </a:t>
            </a:r>
            <a:endParaRPr lang="ru-RU" b="1" dirty="0">
              <a:solidFill>
                <a:schemeClr val="accent2">
                  <a:lumMod val="75000"/>
                </a:schemeClr>
              </a:solidFill>
              <a:latin typeface="Verdana" pitchFamily="34" charset="0"/>
              <a:ea typeface="Verdana" pitchFamily="34" charset="0"/>
              <a:cs typeface="Verdana" pitchFamily="34" charset="0"/>
            </a:endParaRPr>
          </a:p>
        </p:txBody>
      </p:sp>
      <p:pic>
        <p:nvPicPr>
          <p:cNvPr id="3077" name="Picture 5" descr="F:\2021\Работа - 2021\11-Ноябрь\1.11.2021 «Свет далекой звезды» - онлайн –през. к 105- летию со д. р.Сары Садыковой\8a89a555d253d528cf9799b20a1c1ec4.jpg"/>
          <p:cNvPicPr>
            <a:picLocks noChangeAspect="1" noChangeArrowheads="1"/>
          </p:cNvPicPr>
          <p:nvPr/>
        </p:nvPicPr>
        <p:blipFill>
          <a:blip r:embed="rId3" cstate="print"/>
          <a:srcRect/>
          <a:stretch>
            <a:fillRect/>
          </a:stretch>
        </p:blipFill>
        <p:spPr bwMode="auto">
          <a:xfrm>
            <a:off x="1043608" y="908720"/>
            <a:ext cx="2808312" cy="4084817"/>
          </a:xfrm>
          <a:prstGeom prst="roundRect">
            <a:avLst>
              <a:gd name="adj" fmla="val 16667"/>
            </a:avLst>
          </a:prstGeom>
          <a:ln w="38100">
            <a:solidFill>
              <a:schemeClr val="bg1"/>
            </a:solid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10" name="Прямоугольник 9"/>
          <p:cNvSpPr/>
          <p:nvPr/>
        </p:nvSpPr>
        <p:spPr>
          <a:xfrm>
            <a:off x="1187624" y="5157192"/>
            <a:ext cx="2664296" cy="923330"/>
          </a:xfrm>
          <a:prstGeom prst="rect">
            <a:avLst/>
          </a:prstGeom>
          <a:solidFill>
            <a:schemeClr val="tx2">
              <a:lumMod val="20000"/>
              <a:lumOff val="80000"/>
            </a:schemeClr>
          </a:solidFill>
          <a:ln w="28575">
            <a:solidFill>
              <a:srgbClr val="FFFF00"/>
            </a:solidFill>
          </a:ln>
        </p:spPr>
        <p:txBody>
          <a:bodyPr wrap="square">
            <a:spAutoFit/>
          </a:bodyPr>
          <a:lstStyle/>
          <a:p>
            <a:pPr algn="ctr"/>
            <a:r>
              <a:rPr lang="ru-RU" b="1" i="1" dirty="0" smtClean="0"/>
              <a:t>Сара Садыкова с мамой </a:t>
            </a:r>
            <a:r>
              <a:rPr lang="ru-RU" b="1" i="1" dirty="0" err="1" smtClean="0"/>
              <a:t>Бибигайшой</a:t>
            </a:r>
            <a:r>
              <a:rPr lang="ru-RU" b="1" i="1" dirty="0" smtClean="0"/>
              <a:t>.</a:t>
            </a:r>
          </a:p>
          <a:p>
            <a:pPr algn="ctr"/>
            <a:r>
              <a:rPr lang="ru-RU" b="1" i="1" dirty="0" smtClean="0"/>
              <a:t> 1911 год</a:t>
            </a:r>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descr="F:\2021\Работа - 2021\11-Ноябрь\1.11.2021 «Свет далекой звезды» - онлайн –през. к 105- летию со д. р.Сары Садыковой\шаблон -фон.jpg"/>
          <p:cNvPicPr>
            <a:picLocks noChangeAspect="1" noChangeArrowheads="1"/>
          </p:cNvPicPr>
          <p:nvPr/>
        </p:nvPicPr>
        <p:blipFill>
          <a:blip r:embed="rId2" cstate="print"/>
          <a:srcRect/>
          <a:stretch>
            <a:fillRect/>
          </a:stretch>
        </p:blipFill>
        <p:spPr bwMode="auto">
          <a:xfrm>
            <a:off x="0" y="-50903"/>
            <a:ext cx="9143999" cy="6959805"/>
          </a:xfrm>
          <a:prstGeom prst="rect">
            <a:avLst/>
          </a:prstGeom>
          <a:noFill/>
        </p:spPr>
      </p:pic>
      <p:sp>
        <p:nvSpPr>
          <p:cNvPr id="5" name="Прямоугольник 4"/>
          <p:cNvSpPr/>
          <p:nvPr/>
        </p:nvSpPr>
        <p:spPr>
          <a:xfrm>
            <a:off x="395536" y="476672"/>
            <a:ext cx="8496944" cy="3416320"/>
          </a:xfrm>
          <a:prstGeom prst="rect">
            <a:avLst/>
          </a:prstGeom>
          <a:solidFill>
            <a:schemeClr val="tx2">
              <a:lumMod val="20000"/>
              <a:lumOff val="80000"/>
            </a:schemeClr>
          </a:solidFill>
          <a:ln w="28575">
            <a:solidFill>
              <a:srgbClr val="FFFF00"/>
            </a:solidFill>
          </a:ln>
        </p:spPr>
        <p:txBody>
          <a:bodyPr wrap="square">
            <a:spAutoFit/>
          </a:bodyPr>
          <a:lstStyle/>
          <a:p>
            <a:r>
              <a:rPr lang="ru-RU" b="1" dirty="0" smtClean="0">
                <a:solidFill>
                  <a:schemeClr val="accent2">
                    <a:lumMod val="75000"/>
                  </a:schemeClr>
                </a:solidFill>
                <a:latin typeface="Verdana" pitchFamily="34" charset="0"/>
                <a:ea typeface="Verdana" pitchFamily="34" charset="0"/>
                <a:cs typeface="Verdana" pitchFamily="34" charset="0"/>
              </a:rPr>
              <a:t>Под руководством </a:t>
            </a:r>
            <a:r>
              <a:rPr lang="ru-RU" b="1" dirty="0" err="1" smtClean="0">
                <a:solidFill>
                  <a:schemeClr val="accent2">
                    <a:lumMod val="75000"/>
                  </a:schemeClr>
                </a:solidFill>
                <a:latin typeface="Verdana" pitchFamily="34" charset="0"/>
                <a:ea typeface="Verdana" pitchFamily="34" charset="0"/>
                <a:cs typeface="Verdana" pitchFamily="34" charset="0"/>
              </a:rPr>
              <a:t>С.Габаши</a:t>
            </a:r>
            <a:r>
              <a:rPr lang="ru-RU" b="1" dirty="0" smtClean="0">
                <a:solidFill>
                  <a:schemeClr val="accent2">
                    <a:lumMod val="75000"/>
                  </a:schemeClr>
                </a:solidFill>
                <a:latin typeface="Verdana" pitchFamily="34" charset="0"/>
                <a:ea typeface="Verdana" pitchFamily="34" charset="0"/>
                <a:cs typeface="Verdana" pitchFamily="34" charset="0"/>
              </a:rPr>
              <a:t> силами учащихся был поставлен спектакль «</a:t>
            </a:r>
            <a:r>
              <a:rPr lang="ru-RU" b="1" dirty="0" err="1" smtClean="0">
                <a:solidFill>
                  <a:schemeClr val="accent2">
                    <a:lumMod val="75000"/>
                  </a:schemeClr>
                </a:solidFill>
                <a:latin typeface="Verdana" pitchFamily="34" charset="0"/>
                <a:ea typeface="Verdana" pitchFamily="34" charset="0"/>
                <a:cs typeface="Verdana" pitchFamily="34" charset="0"/>
              </a:rPr>
              <a:t>Буз</a:t>
            </a:r>
            <a:r>
              <a:rPr lang="ru-RU" b="1" dirty="0" smtClean="0">
                <a:solidFill>
                  <a:schemeClr val="accent2">
                    <a:lumMod val="75000"/>
                  </a:schemeClr>
                </a:solidFill>
                <a:latin typeface="Verdana" pitchFamily="34" charset="0"/>
                <a:ea typeface="Verdana" pitchFamily="34" charset="0"/>
                <a:cs typeface="Verdana" pitchFamily="34" charset="0"/>
              </a:rPr>
              <a:t> </a:t>
            </a:r>
            <a:r>
              <a:rPr lang="ru-RU" b="1" dirty="0" err="1" smtClean="0">
                <a:solidFill>
                  <a:schemeClr val="accent2">
                    <a:lumMod val="75000"/>
                  </a:schemeClr>
                </a:solidFill>
                <a:latin typeface="Verdana" pitchFamily="34" charset="0"/>
                <a:ea typeface="Verdana" pitchFamily="34" charset="0"/>
                <a:cs typeface="Verdana" pitchFamily="34" charset="0"/>
              </a:rPr>
              <a:t>егет</a:t>
            </a:r>
            <a:r>
              <a:rPr lang="ru-RU" b="1" dirty="0" smtClean="0">
                <a:solidFill>
                  <a:schemeClr val="accent2">
                    <a:lumMod val="75000"/>
                  </a:schemeClr>
                </a:solidFill>
                <a:latin typeface="Verdana" pitchFamily="34" charset="0"/>
                <a:ea typeface="Verdana" pitchFamily="34" charset="0"/>
                <a:cs typeface="Verdana" pitchFamily="34" charset="0"/>
              </a:rPr>
              <a:t>» (Прекрасный юноша) </a:t>
            </a:r>
            <a:r>
              <a:rPr lang="ru-RU" b="1" dirty="0" err="1" smtClean="0">
                <a:solidFill>
                  <a:schemeClr val="accent2">
                    <a:lumMod val="75000"/>
                  </a:schemeClr>
                </a:solidFill>
                <a:latin typeface="Verdana" pitchFamily="34" charset="0"/>
                <a:ea typeface="Verdana" pitchFamily="34" charset="0"/>
                <a:cs typeface="Verdana" pitchFamily="34" charset="0"/>
              </a:rPr>
              <a:t>Г.Рахима</a:t>
            </a:r>
            <a:r>
              <a:rPr lang="ru-RU" b="1" dirty="0" smtClean="0">
                <a:solidFill>
                  <a:schemeClr val="accent2">
                    <a:lumMod val="75000"/>
                  </a:schemeClr>
                </a:solidFill>
                <a:latin typeface="Verdana" pitchFamily="34" charset="0"/>
                <a:ea typeface="Verdana" pitchFamily="34" charset="0"/>
                <a:cs typeface="Verdana" pitchFamily="34" charset="0"/>
              </a:rPr>
              <a:t> (1921), в котором партию героини </a:t>
            </a:r>
            <a:r>
              <a:rPr lang="ru-RU" b="1" dirty="0" err="1" smtClean="0">
                <a:solidFill>
                  <a:schemeClr val="accent2">
                    <a:lumMod val="75000"/>
                  </a:schemeClr>
                </a:solidFill>
                <a:latin typeface="Verdana" pitchFamily="34" charset="0"/>
                <a:ea typeface="Verdana" pitchFamily="34" charset="0"/>
                <a:cs typeface="Verdana" pitchFamily="34" charset="0"/>
              </a:rPr>
              <a:t>Сахипжамал</a:t>
            </a:r>
            <a:r>
              <a:rPr lang="ru-RU" b="1" dirty="0" smtClean="0">
                <a:solidFill>
                  <a:schemeClr val="accent2">
                    <a:lumMod val="75000"/>
                  </a:schemeClr>
                </a:solidFill>
                <a:latin typeface="Verdana" pitchFamily="34" charset="0"/>
                <a:ea typeface="Verdana" pitchFamily="34" charset="0"/>
                <a:cs typeface="Verdana" pitchFamily="34" charset="0"/>
              </a:rPr>
              <a:t> исполнила С.Садыкова. Этот эпизод в её творческой биографии сыграл определяющее значение. Её пение настолько произвело сильное впечатление, что Комиссариат народного образования ТАССР в 1922 г. посылает талантливую девушку учиться в Московскую консерваторию.  Учебу в консерватории она совмещала с работой в  Московском государственном татарском музыкально-драматическом театре «</a:t>
            </a:r>
            <a:r>
              <a:rPr lang="ru-RU" b="1" dirty="0" err="1" smtClean="0">
                <a:solidFill>
                  <a:schemeClr val="accent2">
                    <a:lumMod val="75000"/>
                  </a:schemeClr>
                </a:solidFill>
                <a:latin typeface="Verdana" pitchFamily="34" charset="0"/>
                <a:ea typeface="Verdana" pitchFamily="34" charset="0"/>
                <a:cs typeface="Verdana" pitchFamily="34" charset="0"/>
              </a:rPr>
              <a:t>Эшче</a:t>
            </a:r>
            <a:r>
              <a:rPr lang="ru-RU" b="1" dirty="0" smtClean="0">
                <a:solidFill>
                  <a:schemeClr val="accent2">
                    <a:lumMod val="75000"/>
                  </a:schemeClr>
                </a:solidFill>
                <a:latin typeface="Verdana" pitchFamily="34" charset="0"/>
                <a:ea typeface="Verdana" pitchFamily="34" charset="0"/>
                <a:cs typeface="Verdana" pitchFamily="34" charset="0"/>
              </a:rPr>
              <a:t>» (Рабочий), организатором и руководителем  которого был её муж </a:t>
            </a:r>
            <a:r>
              <a:rPr lang="ru-RU" b="1" dirty="0" err="1" smtClean="0">
                <a:solidFill>
                  <a:schemeClr val="accent2">
                    <a:lumMod val="75000"/>
                  </a:schemeClr>
                </a:solidFill>
                <a:latin typeface="Verdana" pitchFamily="34" charset="0"/>
                <a:ea typeface="Verdana" pitchFamily="34" charset="0"/>
                <a:cs typeface="Verdana" pitchFamily="34" charset="0"/>
              </a:rPr>
              <a:t>Г.Айдарский</a:t>
            </a:r>
            <a:r>
              <a:rPr lang="ru-RU" b="1" dirty="0" smtClean="0">
                <a:solidFill>
                  <a:schemeClr val="accent2">
                    <a:lumMod val="75000"/>
                  </a:schemeClr>
                </a:solidFill>
                <a:latin typeface="Verdana" pitchFamily="34" charset="0"/>
                <a:ea typeface="Verdana" pitchFamily="34" charset="0"/>
                <a:cs typeface="Verdana" pitchFamily="34" charset="0"/>
              </a:rPr>
              <a:t>.</a:t>
            </a:r>
            <a:endParaRPr lang="ru-RU" b="1" dirty="0">
              <a:solidFill>
                <a:schemeClr val="accent2">
                  <a:lumMod val="75000"/>
                </a:schemeClr>
              </a:solidFill>
              <a:latin typeface="Verdana" pitchFamily="34" charset="0"/>
              <a:ea typeface="Verdana" pitchFamily="34" charset="0"/>
              <a:cs typeface="Verdana" pitchFamily="34" charset="0"/>
            </a:endParaRPr>
          </a:p>
        </p:txBody>
      </p:sp>
      <p:pic>
        <p:nvPicPr>
          <p:cNvPr id="4098" name="Picture 2" descr="F:\2021\Работа - 2021\11-Ноябрь\1.11.2021 «Свет далекой звезды» - онлайн –през. к 105- летию со д. р.Сары Садыковой\929060.jpg"/>
          <p:cNvPicPr>
            <a:picLocks noChangeAspect="1" noChangeArrowheads="1"/>
          </p:cNvPicPr>
          <p:nvPr/>
        </p:nvPicPr>
        <p:blipFill>
          <a:blip r:embed="rId3" cstate="print"/>
          <a:srcRect/>
          <a:stretch>
            <a:fillRect/>
          </a:stretch>
        </p:blipFill>
        <p:spPr bwMode="auto">
          <a:xfrm>
            <a:off x="2411760" y="4005064"/>
            <a:ext cx="4320480" cy="2635493"/>
          </a:xfrm>
          <a:prstGeom prst="roundRect">
            <a:avLst>
              <a:gd name="adj" fmla="val 16667"/>
            </a:avLst>
          </a:prstGeom>
          <a:ln w="57150">
            <a:solidFill>
              <a:schemeClr val="bg1"/>
            </a:solid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descr="F:\2021\Работа - 2021\11-Ноябрь\1.11.2021 «Свет далекой звезды» - онлайн –през. к 105- летию со д. р.Сары Садыковой\шаблон -фон.jpg"/>
          <p:cNvPicPr>
            <a:picLocks noChangeAspect="1" noChangeArrowheads="1"/>
          </p:cNvPicPr>
          <p:nvPr/>
        </p:nvPicPr>
        <p:blipFill>
          <a:blip r:embed="rId2" cstate="print"/>
          <a:srcRect/>
          <a:stretch>
            <a:fillRect/>
          </a:stretch>
        </p:blipFill>
        <p:spPr bwMode="auto">
          <a:xfrm>
            <a:off x="1" y="-101805"/>
            <a:ext cx="9143999" cy="6959805"/>
          </a:xfrm>
          <a:prstGeom prst="rect">
            <a:avLst/>
          </a:prstGeom>
          <a:noFill/>
        </p:spPr>
      </p:pic>
      <p:sp>
        <p:nvSpPr>
          <p:cNvPr id="5" name="Прямоугольник 4"/>
          <p:cNvSpPr/>
          <p:nvPr/>
        </p:nvSpPr>
        <p:spPr>
          <a:xfrm>
            <a:off x="3491880" y="332656"/>
            <a:ext cx="5454352" cy="6278642"/>
          </a:xfrm>
          <a:prstGeom prst="rect">
            <a:avLst/>
          </a:prstGeom>
          <a:solidFill>
            <a:schemeClr val="tx2">
              <a:lumMod val="20000"/>
              <a:lumOff val="80000"/>
            </a:schemeClr>
          </a:solidFill>
          <a:ln w="28575">
            <a:solidFill>
              <a:srgbClr val="FFFF00"/>
            </a:solidFill>
          </a:ln>
        </p:spPr>
        <p:txBody>
          <a:bodyPr wrap="square">
            <a:spAutoFit/>
          </a:bodyPr>
          <a:lstStyle/>
          <a:p>
            <a:r>
              <a:rPr lang="ru-RU" sz="1600" b="1" dirty="0" smtClean="0">
                <a:solidFill>
                  <a:schemeClr val="accent2">
                    <a:lumMod val="75000"/>
                  </a:schemeClr>
                </a:solidFill>
                <a:latin typeface="Verdana" pitchFamily="34" charset="0"/>
                <a:ea typeface="Verdana" pitchFamily="34" charset="0"/>
                <a:cs typeface="Verdana" pitchFamily="34" charset="0"/>
              </a:rPr>
              <a:t>Вместе с театром она часто выезжала на гастроли по городам страны, во время которых её пение и игру восторженно принимало татарское население.</a:t>
            </a:r>
            <a:br>
              <a:rPr lang="ru-RU" sz="1600" b="1" dirty="0" smtClean="0">
                <a:solidFill>
                  <a:schemeClr val="accent2">
                    <a:lumMod val="75000"/>
                  </a:schemeClr>
                </a:solidFill>
                <a:latin typeface="Verdana" pitchFamily="34" charset="0"/>
                <a:ea typeface="Verdana" pitchFamily="34" charset="0"/>
                <a:cs typeface="Verdana" pitchFamily="34" charset="0"/>
              </a:rPr>
            </a:br>
            <a:r>
              <a:rPr lang="ru-RU" sz="1600" b="1" dirty="0" smtClean="0">
                <a:solidFill>
                  <a:schemeClr val="accent2">
                    <a:lumMod val="75000"/>
                  </a:schemeClr>
                </a:solidFill>
                <a:latin typeface="Verdana" pitchFamily="34" charset="0"/>
                <a:ea typeface="Verdana" pitchFamily="34" charset="0"/>
                <a:cs typeface="Verdana" pitchFamily="34" charset="0"/>
              </a:rPr>
              <a:t>20-е  годы музыкальная республика знаменуется постановками первых опер «</a:t>
            </a:r>
            <a:r>
              <a:rPr lang="ru-RU" sz="1600" b="1" dirty="0" err="1" smtClean="0">
                <a:solidFill>
                  <a:schemeClr val="accent2">
                    <a:lumMod val="75000"/>
                  </a:schemeClr>
                </a:solidFill>
                <a:latin typeface="Verdana" pitchFamily="34" charset="0"/>
                <a:ea typeface="Verdana" pitchFamily="34" charset="0"/>
                <a:cs typeface="Verdana" pitchFamily="34" charset="0"/>
              </a:rPr>
              <a:t>Сания</a:t>
            </a:r>
            <a:r>
              <a:rPr lang="ru-RU" sz="1600" b="1" dirty="0" smtClean="0">
                <a:solidFill>
                  <a:schemeClr val="accent2">
                    <a:lumMod val="75000"/>
                  </a:schemeClr>
                </a:solidFill>
                <a:latin typeface="Verdana" pitchFamily="34" charset="0"/>
                <a:ea typeface="Verdana" pitchFamily="34" charset="0"/>
                <a:cs typeface="Verdana" pitchFamily="34" charset="0"/>
              </a:rPr>
              <a:t>» (1925) и «</a:t>
            </a:r>
            <a:r>
              <a:rPr lang="ru-RU" sz="1600" b="1" dirty="0" err="1" smtClean="0">
                <a:solidFill>
                  <a:schemeClr val="accent2">
                    <a:lumMod val="75000"/>
                  </a:schemeClr>
                </a:solidFill>
                <a:latin typeface="Verdana" pitchFamily="34" charset="0"/>
                <a:ea typeface="Verdana" pitchFamily="34" charset="0"/>
                <a:cs typeface="Verdana" pitchFamily="34" charset="0"/>
              </a:rPr>
              <a:t>Эшче</a:t>
            </a:r>
            <a:r>
              <a:rPr lang="ru-RU" sz="1600" b="1" dirty="0" smtClean="0">
                <a:solidFill>
                  <a:schemeClr val="accent2">
                    <a:lumMod val="75000"/>
                  </a:schemeClr>
                </a:solidFill>
                <a:latin typeface="Verdana" pitchFamily="34" charset="0"/>
                <a:ea typeface="Verdana" pitchFamily="34" charset="0"/>
                <a:cs typeface="Verdana" pitchFamily="34" charset="0"/>
              </a:rPr>
              <a:t>» (1930) </a:t>
            </a:r>
            <a:r>
              <a:rPr lang="ru-RU" sz="1600" b="1" dirty="0" err="1" smtClean="0">
                <a:solidFill>
                  <a:schemeClr val="accent2">
                    <a:lumMod val="75000"/>
                  </a:schemeClr>
                </a:solidFill>
                <a:latin typeface="Verdana" pitchFamily="34" charset="0"/>
                <a:ea typeface="Verdana" pitchFamily="34" charset="0"/>
                <a:cs typeface="Verdana" pitchFamily="34" charset="0"/>
              </a:rPr>
              <a:t>Альмухаметова</a:t>
            </a:r>
            <a:r>
              <a:rPr lang="ru-RU" sz="1600" b="1" dirty="0" smtClean="0">
                <a:solidFill>
                  <a:schemeClr val="accent2">
                    <a:lumMod val="75000"/>
                  </a:schemeClr>
                </a:solidFill>
                <a:latin typeface="Verdana" pitchFamily="34" charset="0"/>
                <a:ea typeface="Verdana" pitchFamily="34" charset="0"/>
                <a:cs typeface="Verdana" pitchFamily="34" charset="0"/>
              </a:rPr>
              <a:t>, Виноградова и </a:t>
            </a:r>
            <a:r>
              <a:rPr lang="ru-RU" sz="1600" b="1" dirty="0" err="1" smtClean="0">
                <a:solidFill>
                  <a:schemeClr val="accent2">
                    <a:lumMod val="75000"/>
                  </a:schemeClr>
                </a:solidFill>
                <a:latin typeface="Verdana" pitchFamily="34" charset="0"/>
                <a:ea typeface="Verdana" pitchFamily="34" charset="0"/>
                <a:cs typeface="Verdana" pitchFamily="34" charset="0"/>
              </a:rPr>
              <a:t>Габаши</a:t>
            </a:r>
            <a:r>
              <a:rPr lang="ru-RU" sz="1600" b="1" dirty="0" smtClean="0">
                <a:solidFill>
                  <a:schemeClr val="accent2">
                    <a:lumMod val="75000"/>
                  </a:schemeClr>
                </a:solidFill>
                <a:latin typeface="Verdana" pitchFamily="34" charset="0"/>
                <a:ea typeface="Verdana" pitchFamily="34" charset="0"/>
                <a:cs typeface="Verdana" pitchFamily="34" charset="0"/>
              </a:rPr>
              <a:t>.  Партию главной героини </a:t>
            </a:r>
            <a:r>
              <a:rPr lang="ru-RU" sz="1600" b="1" dirty="0" err="1" smtClean="0">
                <a:solidFill>
                  <a:schemeClr val="accent2">
                    <a:lumMod val="75000"/>
                  </a:schemeClr>
                </a:solidFill>
                <a:latin typeface="Verdana" pitchFamily="34" charset="0"/>
                <a:ea typeface="Verdana" pitchFamily="34" charset="0"/>
                <a:cs typeface="Verdana" pitchFamily="34" charset="0"/>
              </a:rPr>
              <a:t>Сании</a:t>
            </a:r>
            <a:r>
              <a:rPr lang="ru-RU" sz="1600" b="1" dirty="0" smtClean="0">
                <a:solidFill>
                  <a:schemeClr val="accent2">
                    <a:lumMod val="75000"/>
                  </a:schemeClr>
                </a:solidFill>
                <a:latin typeface="Verdana" pitchFamily="34" charset="0"/>
                <a:ea typeface="Verdana" pitchFamily="34" charset="0"/>
                <a:cs typeface="Verdana" pitchFamily="34" charset="0"/>
              </a:rPr>
              <a:t>  </a:t>
            </a:r>
            <a:r>
              <a:rPr lang="ru-RU" sz="1600" b="1" dirty="0" err="1" smtClean="0">
                <a:solidFill>
                  <a:schemeClr val="accent2">
                    <a:lumMod val="75000"/>
                  </a:schemeClr>
                </a:solidFill>
                <a:latin typeface="Verdana" pitchFamily="34" charset="0"/>
                <a:ea typeface="Verdana" pitchFamily="34" charset="0"/>
                <a:cs typeface="Verdana" pitchFamily="34" charset="0"/>
              </a:rPr>
              <a:t>С.Габаши</a:t>
            </a:r>
            <a:r>
              <a:rPr lang="ru-RU" sz="1600" b="1" dirty="0" smtClean="0">
                <a:solidFill>
                  <a:schemeClr val="accent2">
                    <a:lumMod val="75000"/>
                  </a:schemeClr>
                </a:solidFill>
                <a:latin typeface="Verdana" pitchFamily="34" charset="0"/>
                <a:ea typeface="Verdana" pitchFamily="34" charset="0"/>
                <a:cs typeface="Verdana" pitchFamily="34" charset="0"/>
              </a:rPr>
              <a:t> писал с учетом вокальных данных С.Садыковой, которая  была, по существу,  её основной исполнительницей. После окончания  консерватории С.Садыкова некоторое время работает в Татарском театре им. </a:t>
            </a:r>
            <a:r>
              <a:rPr lang="ru-RU" sz="1600" b="1" dirty="0" err="1" smtClean="0">
                <a:solidFill>
                  <a:schemeClr val="accent2">
                    <a:lumMod val="75000"/>
                  </a:schemeClr>
                </a:solidFill>
                <a:latin typeface="Verdana" pitchFamily="34" charset="0"/>
                <a:ea typeface="Verdana" pitchFamily="34" charset="0"/>
                <a:cs typeface="Verdana" pitchFamily="34" charset="0"/>
              </a:rPr>
              <a:t>Г.Камала</a:t>
            </a:r>
            <a:r>
              <a:rPr lang="ru-RU" sz="1600" b="1" dirty="0" smtClean="0">
                <a:solidFill>
                  <a:schemeClr val="accent2">
                    <a:lumMod val="75000"/>
                  </a:schemeClr>
                </a:solidFill>
                <a:latin typeface="Verdana" pitchFamily="34" charset="0"/>
                <a:ea typeface="Verdana" pitchFamily="34" charset="0"/>
                <a:cs typeface="Verdana" pitchFamily="34" charset="0"/>
              </a:rPr>
              <a:t>, исполняя ведущие партии музыкальных драм С.Сайдашева. С открытием Татарской оперной студии при Московской консерватории (1934), певица принимает решение  совершенствовать свое вокальное искусство, обучаясь у таких известных мастеров музыкального искусства того времени, как </a:t>
            </a:r>
            <a:r>
              <a:rPr lang="ru-RU" sz="1600" b="1" dirty="0" err="1" smtClean="0">
                <a:solidFill>
                  <a:schemeClr val="accent2">
                    <a:lumMod val="75000"/>
                  </a:schemeClr>
                </a:solidFill>
                <a:latin typeface="Verdana" pitchFamily="34" charset="0"/>
                <a:ea typeface="Verdana" pitchFamily="34" charset="0"/>
                <a:cs typeface="Verdana" pitchFamily="34" charset="0"/>
              </a:rPr>
              <a:t>М.Г.Цыбушенко</a:t>
            </a:r>
            <a:r>
              <a:rPr lang="ru-RU" sz="1600" b="1" dirty="0" smtClean="0">
                <a:solidFill>
                  <a:schemeClr val="accent2">
                    <a:lumMod val="75000"/>
                  </a:schemeClr>
                </a:solidFill>
                <a:latin typeface="Verdana" pitchFamily="34" charset="0"/>
                <a:ea typeface="Verdana" pitchFamily="34" charset="0"/>
                <a:cs typeface="Verdana" pitchFamily="34" charset="0"/>
              </a:rPr>
              <a:t>, </a:t>
            </a:r>
            <a:r>
              <a:rPr lang="ru-RU" sz="1600" b="1" dirty="0" err="1" smtClean="0">
                <a:solidFill>
                  <a:schemeClr val="accent2">
                    <a:lumMod val="75000"/>
                  </a:schemeClr>
                </a:solidFill>
                <a:latin typeface="Verdana" pitchFamily="34" charset="0"/>
                <a:ea typeface="Verdana" pitchFamily="34" charset="0"/>
                <a:cs typeface="Verdana" pitchFamily="34" charset="0"/>
              </a:rPr>
              <a:t>В.Ф.Туровская</a:t>
            </a:r>
            <a:r>
              <a:rPr lang="ru-RU" sz="1600" b="1" dirty="0" smtClean="0">
                <a:solidFill>
                  <a:schemeClr val="accent2">
                    <a:lumMod val="75000"/>
                  </a:schemeClr>
                </a:solidFill>
                <a:latin typeface="Verdana" pitchFamily="34" charset="0"/>
                <a:ea typeface="Verdana" pitchFamily="34" charset="0"/>
                <a:cs typeface="Verdana" pitchFamily="34" charset="0"/>
              </a:rPr>
              <a:t>, Г. Свешников, </a:t>
            </a:r>
            <a:r>
              <a:rPr lang="ru-RU" sz="1600" b="1" dirty="0" err="1" smtClean="0">
                <a:solidFill>
                  <a:schemeClr val="accent2">
                    <a:lumMod val="75000"/>
                  </a:schemeClr>
                </a:solidFill>
                <a:latin typeface="Verdana" pitchFamily="34" charset="0"/>
                <a:ea typeface="Verdana" pitchFamily="34" charset="0"/>
                <a:cs typeface="Verdana" pitchFamily="34" charset="0"/>
              </a:rPr>
              <a:t>А.И.Губерт</a:t>
            </a:r>
            <a:r>
              <a:rPr lang="ru-RU" dirty="0" smtClean="0">
                <a:solidFill>
                  <a:schemeClr val="accent2">
                    <a:lumMod val="75000"/>
                  </a:schemeClr>
                </a:solidFill>
              </a:rPr>
              <a:t>. </a:t>
            </a:r>
            <a:endParaRPr lang="ru-RU" dirty="0">
              <a:solidFill>
                <a:schemeClr val="accent2">
                  <a:lumMod val="75000"/>
                </a:schemeClr>
              </a:solidFill>
            </a:endParaRPr>
          </a:p>
        </p:txBody>
      </p:sp>
      <p:pic>
        <p:nvPicPr>
          <p:cNvPr id="8" name="Picture 4" descr="F:\2021\Работа - 2021\11-Ноябрь\1.11.2021 «Свет далекой звезды» - онлайн –през. к 105- летию со д. р.Сары Садыковой\images.jpg"/>
          <p:cNvPicPr>
            <a:picLocks noChangeAspect="1" noChangeArrowheads="1"/>
          </p:cNvPicPr>
          <p:nvPr/>
        </p:nvPicPr>
        <p:blipFill>
          <a:blip r:embed="rId3" cstate="print"/>
          <a:srcRect/>
          <a:stretch>
            <a:fillRect/>
          </a:stretch>
        </p:blipFill>
        <p:spPr bwMode="auto">
          <a:xfrm>
            <a:off x="395536" y="908720"/>
            <a:ext cx="2880320" cy="2915023"/>
          </a:xfrm>
          <a:prstGeom prst="roundRect">
            <a:avLst>
              <a:gd name="adj" fmla="val 16667"/>
            </a:avLst>
          </a:prstGeom>
          <a:ln w="57150">
            <a:solidFill>
              <a:schemeClr val="bg1"/>
            </a:solid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descr="F:\2021\Работа - 2021\11-Ноябрь\1.11.2021 «Свет далекой звезды» - онлайн –през. к 105- летию со д. р.Сары Садыковой\шаблон -фон.jpg"/>
          <p:cNvPicPr>
            <a:picLocks noChangeAspect="1" noChangeArrowheads="1"/>
          </p:cNvPicPr>
          <p:nvPr/>
        </p:nvPicPr>
        <p:blipFill>
          <a:blip r:embed="rId2" cstate="print"/>
          <a:srcRect/>
          <a:stretch>
            <a:fillRect/>
          </a:stretch>
        </p:blipFill>
        <p:spPr bwMode="auto">
          <a:xfrm>
            <a:off x="0" y="-50903"/>
            <a:ext cx="9143999" cy="6959805"/>
          </a:xfrm>
          <a:prstGeom prst="rect">
            <a:avLst/>
          </a:prstGeom>
          <a:noFill/>
        </p:spPr>
      </p:pic>
      <p:sp>
        <p:nvSpPr>
          <p:cNvPr id="5" name="Прямоугольник 4"/>
          <p:cNvSpPr/>
          <p:nvPr/>
        </p:nvSpPr>
        <p:spPr>
          <a:xfrm>
            <a:off x="3491880" y="404664"/>
            <a:ext cx="5238328" cy="6247864"/>
          </a:xfrm>
          <a:prstGeom prst="rect">
            <a:avLst/>
          </a:prstGeom>
          <a:solidFill>
            <a:schemeClr val="tx2">
              <a:lumMod val="20000"/>
              <a:lumOff val="80000"/>
            </a:schemeClr>
          </a:solidFill>
          <a:ln w="28575">
            <a:solidFill>
              <a:srgbClr val="FFFF00"/>
            </a:solidFill>
          </a:ln>
        </p:spPr>
        <p:txBody>
          <a:bodyPr wrap="square">
            <a:spAutoFit/>
          </a:bodyPr>
          <a:lstStyle/>
          <a:p>
            <a:r>
              <a:rPr lang="ru-RU" sz="1600" b="1" dirty="0" smtClean="0">
                <a:solidFill>
                  <a:schemeClr val="accent2">
                    <a:lumMod val="75000"/>
                  </a:schemeClr>
                </a:solidFill>
                <a:latin typeface="Verdana" pitchFamily="34" charset="0"/>
                <a:ea typeface="Verdana" pitchFamily="34" charset="0"/>
                <a:cs typeface="Verdana" pitchFamily="34" charset="0"/>
              </a:rPr>
              <a:t>По возвращению в Казань, С.Садыкова  становится солисткой только что открывшегося татарского театра оперы и балета (1939), исполняя  в течение почти десяти лет ведущие партии оперных постановок.</a:t>
            </a:r>
            <a:br>
              <a:rPr lang="ru-RU" sz="1600" b="1" dirty="0" smtClean="0">
                <a:solidFill>
                  <a:schemeClr val="accent2">
                    <a:lumMod val="75000"/>
                  </a:schemeClr>
                </a:solidFill>
                <a:latin typeface="Verdana" pitchFamily="34" charset="0"/>
                <a:ea typeface="Verdana" pitchFamily="34" charset="0"/>
                <a:cs typeface="Verdana" pitchFamily="34" charset="0"/>
              </a:rPr>
            </a:br>
            <a:r>
              <a:rPr lang="ru-RU" sz="1600" b="1" dirty="0" smtClean="0">
                <a:solidFill>
                  <a:schemeClr val="accent2">
                    <a:lumMod val="75000"/>
                  </a:schemeClr>
                </a:solidFill>
                <a:latin typeface="Verdana" pitchFamily="34" charset="0"/>
                <a:ea typeface="Verdana" pitchFamily="34" charset="0"/>
                <a:cs typeface="Verdana" pitchFamily="34" charset="0"/>
              </a:rPr>
              <a:t>Послевоенный период творческой биографии С.Садыковой связан уже с её  деятельностью в качестве автора большого количества наиболее любимых народом песен. Причиной столь неожиданного перевоплощения певицы в композитора-песенника послужило её первое сочинение «</a:t>
            </a:r>
            <a:r>
              <a:rPr lang="ru-RU" sz="1600" b="1" dirty="0" err="1" smtClean="0">
                <a:solidFill>
                  <a:schemeClr val="accent2">
                    <a:lumMod val="75000"/>
                  </a:schemeClr>
                </a:solidFill>
                <a:latin typeface="Verdana" pitchFamily="34" charset="0"/>
                <a:ea typeface="Verdana" pitchFamily="34" charset="0"/>
                <a:cs typeface="Verdana" pitchFamily="34" charset="0"/>
              </a:rPr>
              <a:t>Кетђм</a:t>
            </a:r>
            <a:r>
              <a:rPr lang="ru-RU" sz="1600" b="1" dirty="0" smtClean="0">
                <a:solidFill>
                  <a:schemeClr val="accent2">
                    <a:lumMod val="75000"/>
                  </a:schemeClr>
                </a:solidFill>
                <a:latin typeface="Verdana" pitchFamily="34" charset="0"/>
                <a:ea typeface="Verdana" pitchFamily="34" charset="0"/>
                <a:cs typeface="Verdana" pitchFamily="34" charset="0"/>
              </a:rPr>
              <a:t> сине” (Жду тебя) на стихи </a:t>
            </a:r>
            <a:r>
              <a:rPr lang="ru-RU" sz="1600" b="1" dirty="0" err="1" smtClean="0">
                <a:solidFill>
                  <a:schemeClr val="accent2">
                    <a:lumMod val="75000"/>
                  </a:schemeClr>
                </a:solidFill>
                <a:latin typeface="Verdana" pitchFamily="34" charset="0"/>
                <a:ea typeface="Verdana" pitchFamily="34" charset="0"/>
                <a:cs typeface="Verdana" pitchFamily="34" charset="0"/>
              </a:rPr>
              <a:t>А.Ерикеева</a:t>
            </a:r>
            <a:r>
              <a:rPr lang="ru-RU" sz="1600" b="1" dirty="0" smtClean="0">
                <a:solidFill>
                  <a:schemeClr val="accent2">
                    <a:lumMod val="75000"/>
                  </a:schemeClr>
                </a:solidFill>
                <a:latin typeface="Verdana" pitchFamily="34" charset="0"/>
                <a:ea typeface="Verdana" pitchFamily="34" charset="0"/>
                <a:cs typeface="Verdana" pitchFamily="34" charset="0"/>
              </a:rPr>
              <a:t>, созданное  в годы войны. Этой песней  Садыкова положила начало освоению совершенно нового для татарской музыки европейского танцевально-бытового жанра – танго. Во время войны, как известно, этот жанр получил широкое распространение и в русском песнетворчестве. Достаточно вспомнить такие песни-танго как “Огонек”, “Темная ночь”. </a:t>
            </a:r>
            <a:endParaRPr lang="ru-RU" sz="1600" b="1" dirty="0">
              <a:solidFill>
                <a:schemeClr val="accent2">
                  <a:lumMod val="75000"/>
                </a:schemeClr>
              </a:solidFill>
              <a:latin typeface="Verdana" pitchFamily="34" charset="0"/>
              <a:ea typeface="Verdana" pitchFamily="34" charset="0"/>
              <a:cs typeface="Verdana" pitchFamily="34" charset="0"/>
            </a:endParaRPr>
          </a:p>
        </p:txBody>
      </p:sp>
      <p:pic>
        <p:nvPicPr>
          <p:cNvPr id="6" name="Picture 3" descr="F:\2021\Работа - 2021\11-Ноябрь\1.11.2021 «Свет далекой звезды» - онлайн –през. к 105- летию со д. р.Сары Садыковой\Sara_Sadíqova_Mäskäw_konservatoriäsendä_uqığan_çaqta_1924.jpg"/>
          <p:cNvPicPr>
            <a:picLocks noChangeAspect="1" noChangeArrowheads="1"/>
          </p:cNvPicPr>
          <p:nvPr/>
        </p:nvPicPr>
        <p:blipFill>
          <a:blip r:embed="rId3" cstate="print"/>
          <a:srcRect/>
          <a:stretch>
            <a:fillRect/>
          </a:stretch>
        </p:blipFill>
        <p:spPr bwMode="auto">
          <a:xfrm>
            <a:off x="323528" y="476672"/>
            <a:ext cx="2160240" cy="3153635"/>
          </a:xfrm>
          <a:prstGeom prst="roundRect">
            <a:avLst>
              <a:gd name="adj" fmla="val 16667"/>
            </a:avLst>
          </a:prstGeom>
          <a:ln w="57150">
            <a:solidFill>
              <a:schemeClr val="bg1"/>
            </a:solid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14337" name="Picture 1" descr="F:\2021\Работа - 2021\11-Ноябрь\1.11.2021 «Свет далекой звезды» - онлайн –през. к 105- летию со д. р.Сары Садыковой\SARA-SADYJKOVA.jpg"/>
          <p:cNvPicPr>
            <a:picLocks noChangeAspect="1" noChangeArrowheads="1"/>
          </p:cNvPicPr>
          <p:nvPr/>
        </p:nvPicPr>
        <p:blipFill>
          <a:blip r:embed="rId4" cstate="print"/>
          <a:srcRect/>
          <a:stretch>
            <a:fillRect/>
          </a:stretch>
        </p:blipFill>
        <p:spPr bwMode="auto">
          <a:xfrm>
            <a:off x="1475656" y="3861048"/>
            <a:ext cx="1800641" cy="2484884"/>
          </a:xfrm>
          <a:prstGeom prst="roundRect">
            <a:avLst>
              <a:gd name="adj" fmla="val 16667"/>
            </a:avLst>
          </a:prstGeom>
          <a:ln w="57150">
            <a:solidFill>
              <a:schemeClr val="bg1"/>
            </a:solid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descr="F:\2021\Работа - 2021\11-Ноябрь\1.11.2021 «Свет далекой звезды» - онлайн –през. к 105- летию со д. р.Сары Садыковой\шаблон -фон.jpg"/>
          <p:cNvPicPr>
            <a:picLocks noChangeAspect="1" noChangeArrowheads="1"/>
          </p:cNvPicPr>
          <p:nvPr/>
        </p:nvPicPr>
        <p:blipFill>
          <a:blip r:embed="rId2" cstate="print"/>
          <a:srcRect/>
          <a:stretch>
            <a:fillRect/>
          </a:stretch>
        </p:blipFill>
        <p:spPr bwMode="auto">
          <a:xfrm>
            <a:off x="0" y="-50903"/>
            <a:ext cx="9143999" cy="6959805"/>
          </a:xfrm>
          <a:prstGeom prst="rect">
            <a:avLst/>
          </a:prstGeom>
          <a:noFill/>
        </p:spPr>
      </p:pic>
      <p:sp>
        <p:nvSpPr>
          <p:cNvPr id="7" name="Прямоугольник 6"/>
          <p:cNvSpPr/>
          <p:nvPr/>
        </p:nvSpPr>
        <p:spPr>
          <a:xfrm>
            <a:off x="3995936" y="548680"/>
            <a:ext cx="4788024" cy="6001643"/>
          </a:xfrm>
          <a:prstGeom prst="rect">
            <a:avLst/>
          </a:prstGeom>
          <a:solidFill>
            <a:schemeClr val="tx2">
              <a:lumMod val="20000"/>
              <a:lumOff val="80000"/>
            </a:schemeClr>
          </a:solidFill>
          <a:ln w="28575">
            <a:solidFill>
              <a:srgbClr val="FFFF00"/>
            </a:solidFill>
          </a:ln>
        </p:spPr>
        <p:txBody>
          <a:bodyPr wrap="square">
            <a:spAutoFit/>
          </a:bodyPr>
          <a:lstStyle/>
          <a:p>
            <a:r>
              <a:rPr lang="ru-RU" sz="1600" b="1" dirty="0" smtClean="0">
                <a:solidFill>
                  <a:schemeClr val="accent2">
                    <a:lumMod val="75000"/>
                  </a:schemeClr>
                </a:solidFill>
                <a:latin typeface="Verdana" pitchFamily="34" charset="0"/>
                <a:ea typeface="Verdana" pitchFamily="34" charset="0"/>
                <a:cs typeface="Verdana" pitchFamily="34" charset="0"/>
              </a:rPr>
              <a:t>В годы войны он ассоциировался с образами мирного быта, выполняя функцию ностальгии по довоенной мирной жизни. Вот почему эту песню Садыковой запели во всех уголках республики.</a:t>
            </a:r>
            <a:br>
              <a:rPr lang="ru-RU" sz="1600" b="1" dirty="0" smtClean="0">
                <a:solidFill>
                  <a:schemeClr val="accent2">
                    <a:lumMod val="75000"/>
                  </a:schemeClr>
                </a:solidFill>
                <a:latin typeface="Verdana" pitchFamily="34" charset="0"/>
                <a:ea typeface="Verdana" pitchFamily="34" charset="0"/>
                <a:cs typeface="Verdana" pitchFamily="34" charset="0"/>
              </a:rPr>
            </a:br>
            <a:r>
              <a:rPr lang="ru-RU" sz="1600" b="1" dirty="0" smtClean="0">
                <a:solidFill>
                  <a:schemeClr val="accent2">
                    <a:lumMod val="75000"/>
                  </a:schemeClr>
                </a:solidFill>
                <a:latin typeface="Verdana" pitchFamily="34" charset="0"/>
                <a:ea typeface="Verdana" pitchFamily="34" charset="0"/>
                <a:cs typeface="Verdana" pitchFamily="34" charset="0"/>
              </a:rPr>
              <a:t>Этот успех окрылил начинающего композитора. Музыкальный быт татарского народа второй половины ХХ века невозможно представить без  песен Садыковой. Её </a:t>
            </a:r>
            <a:r>
              <a:rPr lang="ru-RU" sz="1600" b="1" dirty="0" err="1" smtClean="0">
                <a:solidFill>
                  <a:schemeClr val="accent2">
                    <a:lumMod val="75000"/>
                  </a:schemeClr>
                </a:solidFill>
                <a:latin typeface="Verdana" pitchFamily="34" charset="0"/>
                <a:ea typeface="Verdana" pitchFamily="34" charset="0"/>
                <a:cs typeface="Verdana" pitchFamily="34" charset="0"/>
              </a:rPr>
              <a:t>по-праву</a:t>
            </a:r>
            <a:r>
              <a:rPr lang="ru-RU" sz="1600" b="1" dirty="0" smtClean="0">
                <a:solidFill>
                  <a:schemeClr val="accent2">
                    <a:lumMod val="75000"/>
                  </a:schemeClr>
                </a:solidFill>
                <a:latin typeface="Verdana" pitchFamily="34" charset="0"/>
                <a:ea typeface="Verdana" pitchFamily="34" charset="0"/>
                <a:cs typeface="Verdana" pitchFamily="34" charset="0"/>
              </a:rPr>
              <a:t> можно считать основоположницей татарской бытовой лирики. В чем же секрет феномена С.Садыковой? Ещё академик Б.Асафьев, отмечая широкую популярность авторских бытовых  песен, писал: “Эти композиторы-мелодисты народны, ибо они в своем творчестве близко подходят к народному музыкально-художественному творческому методу рождения музыки из живой интонации как </a:t>
            </a:r>
            <a:r>
              <a:rPr lang="ru-RU" sz="1600" b="1" dirty="0" err="1" smtClean="0">
                <a:solidFill>
                  <a:schemeClr val="accent2">
                    <a:lumMod val="75000"/>
                  </a:schemeClr>
                </a:solidFill>
                <a:latin typeface="Verdana" pitchFamily="34" charset="0"/>
                <a:ea typeface="Verdana" pitchFamily="34" charset="0"/>
                <a:cs typeface="Verdana" pitchFamily="34" charset="0"/>
              </a:rPr>
              <a:t>звукопроизнесения</a:t>
            </a:r>
            <a:r>
              <a:rPr lang="ru-RU" sz="1600" b="1" dirty="0" smtClean="0">
                <a:solidFill>
                  <a:schemeClr val="accent2">
                    <a:lumMod val="75000"/>
                  </a:schemeClr>
                </a:solidFill>
                <a:latin typeface="Verdana" pitchFamily="34" charset="0"/>
                <a:ea typeface="Verdana" pitchFamily="34" charset="0"/>
                <a:cs typeface="Verdana" pitchFamily="34" charset="0"/>
              </a:rPr>
              <a:t> чувствуемой мысли”.</a:t>
            </a:r>
            <a:r>
              <a:rPr lang="ru-RU" sz="1600" b="1" dirty="0" smtClean="0">
                <a:latin typeface="Verdana" pitchFamily="34" charset="0"/>
                <a:ea typeface="Verdana" pitchFamily="34" charset="0"/>
                <a:cs typeface="Verdana" pitchFamily="34" charset="0"/>
              </a:rPr>
              <a:t>  </a:t>
            </a:r>
            <a:endParaRPr lang="ru-RU" sz="1600" b="1" dirty="0">
              <a:latin typeface="Verdana" pitchFamily="34" charset="0"/>
              <a:ea typeface="Verdana" pitchFamily="34" charset="0"/>
              <a:cs typeface="Verdana" pitchFamily="34" charset="0"/>
            </a:endParaRPr>
          </a:p>
        </p:txBody>
      </p:sp>
      <p:pic>
        <p:nvPicPr>
          <p:cNvPr id="8" name="Picture 2" descr="F:\2021\Работа - 2021\11-Ноябрь\1.11.2021 «Свет далекой звезды» - онлайн –през. к 105- летию со д. р.Сары Садыковой\SADYKOVA_Sara9.jpg"/>
          <p:cNvPicPr>
            <a:picLocks noChangeAspect="1" noChangeArrowheads="1"/>
          </p:cNvPicPr>
          <p:nvPr/>
        </p:nvPicPr>
        <p:blipFill>
          <a:blip r:embed="rId3" cstate="print"/>
          <a:srcRect/>
          <a:stretch>
            <a:fillRect/>
          </a:stretch>
        </p:blipFill>
        <p:spPr bwMode="auto">
          <a:xfrm>
            <a:off x="971600" y="692696"/>
            <a:ext cx="2503205" cy="4272136"/>
          </a:xfrm>
          <a:prstGeom prst="roundRect">
            <a:avLst>
              <a:gd name="adj" fmla="val 16667"/>
            </a:avLst>
          </a:prstGeom>
          <a:ln w="57150">
            <a:solidFill>
              <a:schemeClr val="bg1"/>
            </a:solid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descr="F:\2021\Работа - 2021\11-Ноябрь\1.11.2021 «Свет далекой звезды» - онлайн –през. к 105- летию со д. р.Сары Садыковой\шаблон -фон.jpg"/>
          <p:cNvPicPr>
            <a:picLocks noChangeAspect="1" noChangeArrowheads="1"/>
          </p:cNvPicPr>
          <p:nvPr/>
        </p:nvPicPr>
        <p:blipFill>
          <a:blip r:embed="rId2" cstate="print"/>
          <a:srcRect/>
          <a:stretch>
            <a:fillRect/>
          </a:stretch>
        </p:blipFill>
        <p:spPr bwMode="auto">
          <a:xfrm>
            <a:off x="0" y="-50903"/>
            <a:ext cx="9143999" cy="6959805"/>
          </a:xfrm>
          <a:prstGeom prst="rect">
            <a:avLst/>
          </a:prstGeom>
          <a:noFill/>
        </p:spPr>
      </p:pic>
      <p:pic>
        <p:nvPicPr>
          <p:cNvPr id="4" name="Picture 2" descr="F:\2021\Работа - 2021\11-Ноябрь\1.11.2021 «Свет далекой звезды» - онлайн –през. к 105- летию со д. р.Сары Садыковой\unnamed.jpg"/>
          <p:cNvPicPr>
            <a:picLocks noChangeAspect="1" noChangeArrowheads="1"/>
          </p:cNvPicPr>
          <p:nvPr/>
        </p:nvPicPr>
        <p:blipFill>
          <a:blip r:embed="rId3" cstate="print"/>
          <a:srcRect/>
          <a:stretch>
            <a:fillRect/>
          </a:stretch>
        </p:blipFill>
        <p:spPr bwMode="auto">
          <a:xfrm>
            <a:off x="683568" y="692696"/>
            <a:ext cx="2540532" cy="3737795"/>
          </a:xfrm>
          <a:prstGeom prst="roundRect">
            <a:avLst>
              <a:gd name="adj" fmla="val 16667"/>
            </a:avLst>
          </a:prstGeom>
          <a:ln w="57150">
            <a:solidFill>
              <a:schemeClr val="bg1"/>
            </a:solid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6" name="Прямоугольник 5"/>
          <p:cNvSpPr/>
          <p:nvPr/>
        </p:nvSpPr>
        <p:spPr>
          <a:xfrm>
            <a:off x="3635896" y="620688"/>
            <a:ext cx="5112568" cy="5755422"/>
          </a:xfrm>
          <a:prstGeom prst="rect">
            <a:avLst/>
          </a:prstGeom>
          <a:solidFill>
            <a:schemeClr val="tx2">
              <a:lumMod val="20000"/>
              <a:lumOff val="80000"/>
            </a:schemeClr>
          </a:solidFill>
          <a:ln w="28575">
            <a:solidFill>
              <a:srgbClr val="FFFF00"/>
            </a:solidFill>
          </a:ln>
        </p:spPr>
        <p:txBody>
          <a:bodyPr wrap="square">
            <a:spAutoFit/>
          </a:bodyPr>
          <a:lstStyle/>
          <a:p>
            <a:r>
              <a:rPr lang="ru-RU" sz="1600" b="1" dirty="0" smtClean="0">
                <a:solidFill>
                  <a:schemeClr val="accent2">
                    <a:lumMod val="75000"/>
                  </a:schemeClr>
                </a:solidFill>
                <a:latin typeface="Verdana" pitchFamily="34" charset="0"/>
                <a:ea typeface="Verdana" pitchFamily="34" charset="0"/>
                <a:cs typeface="Verdana" pitchFamily="34" charset="0"/>
              </a:rPr>
              <a:t>На самом деле. Песни Садыковой не только мелодичны, но и доступны, легко воспринимаются и усваиваются. Основное достоинство её мелодий – это удивительная вокальность. Несомненно в этом большую роль сыграло то обстоятельство, что композитор – профессиональная певица,  тонкий знаток вокального искусства. Широкая </a:t>
            </a:r>
            <a:r>
              <a:rPr lang="ru-RU" sz="1600" b="1" dirty="0" err="1" smtClean="0">
                <a:solidFill>
                  <a:schemeClr val="accent2">
                    <a:lumMod val="75000"/>
                  </a:schemeClr>
                </a:solidFill>
                <a:latin typeface="Verdana" pitchFamily="34" charset="0"/>
                <a:ea typeface="Verdana" pitchFamily="34" charset="0"/>
                <a:cs typeface="Verdana" pitchFamily="34" charset="0"/>
              </a:rPr>
              <a:t>распевность</a:t>
            </a:r>
            <a:r>
              <a:rPr lang="ru-RU" sz="1600" b="1" dirty="0" smtClean="0">
                <a:solidFill>
                  <a:schemeClr val="accent2">
                    <a:lumMod val="75000"/>
                  </a:schemeClr>
                </a:solidFill>
                <a:latin typeface="Verdana" pitchFamily="34" charset="0"/>
                <a:ea typeface="Verdana" pitchFamily="34" charset="0"/>
                <a:cs typeface="Verdana" pitchFamily="34" charset="0"/>
              </a:rPr>
              <a:t>, интонационная мягкость её мелодий указывают на сохранение народно-песенных истоков и в тоже время она чутко реагировала на требования современного музыкального быта, используя средства новых источников. Композитор расширила рамки татарской бытовой лирики, внедрила новые темы, новые жанры. Особенно успешно ей удалось соединить “узами законного брака” ритмы </a:t>
            </a:r>
            <a:r>
              <a:rPr lang="ru-RU" sz="1600" b="1" dirty="0" err="1" smtClean="0">
                <a:solidFill>
                  <a:schemeClr val="accent2">
                    <a:lumMod val="75000"/>
                  </a:schemeClr>
                </a:solidFill>
                <a:latin typeface="Verdana" pitchFamily="34" charset="0"/>
                <a:ea typeface="Verdana" pitchFamily="34" charset="0"/>
                <a:cs typeface="Verdana" pitchFamily="34" charset="0"/>
              </a:rPr>
              <a:t>западно-европейских</a:t>
            </a:r>
            <a:r>
              <a:rPr lang="ru-RU" sz="1600" b="1" dirty="0" smtClean="0">
                <a:solidFill>
                  <a:schemeClr val="accent2">
                    <a:lumMod val="75000"/>
                  </a:schemeClr>
                </a:solidFill>
                <a:latin typeface="Verdana" pitchFamily="34" charset="0"/>
                <a:ea typeface="Verdana" pitchFamily="34" charset="0"/>
                <a:cs typeface="Verdana" pitchFamily="34" charset="0"/>
              </a:rPr>
              <a:t> бытовых танцев с ладоинтонационными особенностями татарской народной </a:t>
            </a:r>
            <a:r>
              <a:rPr lang="ru-RU" sz="1600" b="1" dirty="0" err="1" smtClean="0">
                <a:solidFill>
                  <a:schemeClr val="accent2">
                    <a:lumMod val="75000"/>
                  </a:schemeClr>
                </a:solidFill>
                <a:latin typeface="Verdana" pitchFamily="34" charset="0"/>
                <a:ea typeface="Verdana" pitchFamily="34" charset="0"/>
                <a:cs typeface="Verdana" pitchFamily="34" charset="0"/>
              </a:rPr>
              <a:t>песенности</a:t>
            </a:r>
            <a:r>
              <a:rPr lang="ru-RU" sz="1600" b="1" dirty="0" smtClean="0">
                <a:solidFill>
                  <a:schemeClr val="accent2">
                    <a:lumMod val="75000"/>
                  </a:schemeClr>
                </a:solidFill>
                <a:latin typeface="Verdana" pitchFamily="34" charset="0"/>
                <a:ea typeface="Verdana" pitchFamily="34" charset="0"/>
                <a:cs typeface="Verdana" pitchFamily="34" charset="0"/>
              </a:rPr>
              <a:t>. </a:t>
            </a:r>
            <a:endParaRPr lang="ru-RU" sz="1600" b="1" dirty="0">
              <a:solidFill>
                <a:schemeClr val="accent2">
                  <a:lumMod val="75000"/>
                </a:schemeClr>
              </a:solidFill>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descr="F:\2021\Работа - 2021\11-Ноябрь\1.11.2021 «Свет далекой звезды» - онлайн –през. к 105- летию со д. р.Сары Садыковой\шаблон -фон.jpg"/>
          <p:cNvPicPr>
            <a:picLocks noChangeAspect="1" noChangeArrowheads="1"/>
          </p:cNvPicPr>
          <p:nvPr/>
        </p:nvPicPr>
        <p:blipFill>
          <a:blip r:embed="rId2" cstate="print"/>
          <a:srcRect/>
          <a:stretch>
            <a:fillRect/>
          </a:stretch>
        </p:blipFill>
        <p:spPr bwMode="auto">
          <a:xfrm>
            <a:off x="1" y="0"/>
            <a:ext cx="9143999" cy="6959805"/>
          </a:xfrm>
          <a:prstGeom prst="rect">
            <a:avLst/>
          </a:prstGeom>
          <a:noFill/>
        </p:spPr>
      </p:pic>
      <p:sp>
        <p:nvSpPr>
          <p:cNvPr id="4" name="Прямоугольник 3"/>
          <p:cNvSpPr/>
          <p:nvPr/>
        </p:nvSpPr>
        <p:spPr>
          <a:xfrm>
            <a:off x="323528" y="260648"/>
            <a:ext cx="8352928" cy="2585323"/>
          </a:xfrm>
          <a:prstGeom prst="rect">
            <a:avLst/>
          </a:prstGeom>
          <a:solidFill>
            <a:schemeClr val="tx2">
              <a:lumMod val="20000"/>
              <a:lumOff val="80000"/>
            </a:schemeClr>
          </a:solidFill>
          <a:ln w="28575">
            <a:solidFill>
              <a:srgbClr val="FFFF00"/>
            </a:solidFill>
          </a:ln>
        </p:spPr>
        <p:txBody>
          <a:bodyPr wrap="square">
            <a:spAutoFit/>
          </a:bodyPr>
          <a:lstStyle/>
          <a:p>
            <a:r>
              <a:rPr lang="ru-RU" sz="1600" b="1" dirty="0" smtClean="0">
                <a:solidFill>
                  <a:schemeClr val="accent2">
                    <a:lumMod val="75000"/>
                  </a:schemeClr>
                </a:solidFill>
                <a:latin typeface="Verdana" pitchFamily="34" charset="0"/>
                <a:ea typeface="Verdana" pitchFamily="34" charset="0"/>
                <a:cs typeface="Verdana" pitchFamily="34" charset="0"/>
              </a:rPr>
              <a:t>А какими свежими красками заиграли её вальсы! Удачное сочетание вальсового ритма с татарской пентатоникой придали им искренность, непосредственность без налета чувствительности и сентиментальности.</a:t>
            </a:r>
            <a:br>
              <a:rPr lang="ru-RU" sz="1600" b="1" dirty="0" smtClean="0">
                <a:solidFill>
                  <a:schemeClr val="accent2">
                    <a:lumMod val="75000"/>
                  </a:schemeClr>
                </a:solidFill>
                <a:latin typeface="Verdana" pitchFamily="34" charset="0"/>
                <a:ea typeface="Verdana" pitchFamily="34" charset="0"/>
                <a:cs typeface="Verdana" pitchFamily="34" charset="0"/>
              </a:rPr>
            </a:br>
            <a:r>
              <a:rPr lang="ru-RU" sz="1600" b="1" dirty="0" smtClean="0">
                <a:solidFill>
                  <a:schemeClr val="accent2">
                    <a:lumMod val="75000"/>
                  </a:schemeClr>
                </a:solidFill>
                <a:latin typeface="Verdana" pitchFamily="34" charset="0"/>
                <a:ea typeface="Verdana" pitchFamily="34" charset="0"/>
                <a:cs typeface="Verdana" pitchFamily="34" charset="0"/>
              </a:rPr>
              <a:t>С.Садыкова создавала  свои песни в тесном творческом содружестве с известными представителями авторов татарской и башкирской поэзии. Самые лучшие её мелодии звучат на стихи </a:t>
            </a:r>
            <a:r>
              <a:rPr lang="ru-RU" sz="1600" b="1" dirty="0" err="1" smtClean="0">
                <a:solidFill>
                  <a:schemeClr val="accent2">
                    <a:lumMod val="75000"/>
                  </a:schemeClr>
                </a:solidFill>
                <a:latin typeface="Verdana" pitchFamily="34" charset="0"/>
                <a:ea typeface="Verdana" pitchFamily="34" charset="0"/>
                <a:cs typeface="Verdana" pitchFamily="34" charset="0"/>
              </a:rPr>
              <a:t>С.Хакима</a:t>
            </a:r>
            <a:r>
              <a:rPr lang="ru-RU" sz="1600" b="1" dirty="0" smtClean="0">
                <a:solidFill>
                  <a:schemeClr val="accent2">
                    <a:lumMod val="75000"/>
                  </a:schemeClr>
                </a:solidFill>
                <a:latin typeface="Verdana" pitchFamily="34" charset="0"/>
                <a:ea typeface="Verdana" pitchFamily="34" charset="0"/>
                <a:cs typeface="Verdana" pitchFamily="34" charset="0"/>
              </a:rPr>
              <a:t>, </a:t>
            </a:r>
            <a:r>
              <a:rPr lang="ru-RU" sz="1600" b="1" dirty="0" err="1" smtClean="0">
                <a:solidFill>
                  <a:schemeClr val="accent2">
                    <a:lumMod val="75000"/>
                  </a:schemeClr>
                </a:solidFill>
                <a:latin typeface="Verdana" pitchFamily="34" charset="0"/>
                <a:ea typeface="Verdana" pitchFamily="34" charset="0"/>
                <a:cs typeface="Verdana" pitchFamily="34" charset="0"/>
              </a:rPr>
              <a:t>Н.Даули</a:t>
            </a:r>
            <a:r>
              <a:rPr lang="ru-RU" sz="1600" b="1" dirty="0" smtClean="0">
                <a:solidFill>
                  <a:schemeClr val="accent2">
                    <a:lumMod val="75000"/>
                  </a:schemeClr>
                </a:solidFill>
                <a:latin typeface="Verdana" pitchFamily="34" charset="0"/>
                <a:ea typeface="Verdana" pitchFamily="34" charset="0"/>
                <a:cs typeface="Verdana" pitchFamily="34" charset="0"/>
              </a:rPr>
              <a:t>, Н.Арсланова, </a:t>
            </a:r>
            <a:r>
              <a:rPr lang="ru-RU" sz="1600" b="1" dirty="0" err="1" smtClean="0">
                <a:solidFill>
                  <a:schemeClr val="accent2">
                    <a:lumMod val="75000"/>
                  </a:schemeClr>
                </a:solidFill>
                <a:latin typeface="Verdana" pitchFamily="34" charset="0"/>
                <a:ea typeface="Verdana" pitchFamily="34" charset="0"/>
                <a:cs typeface="Verdana" pitchFamily="34" charset="0"/>
              </a:rPr>
              <a:t>Г.Афзала</a:t>
            </a:r>
            <a:r>
              <a:rPr lang="ru-RU" sz="1600" b="1" dirty="0" smtClean="0">
                <a:solidFill>
                  <a:schemeClr val="accent2">
                    <a:lumMod val="75000"/>
                  </a:schemeClr>
                </a:solidFill>
                <a:latin typeface="Verdana" pitchFamily="34" charset="0"/>
                <a:ea typeface="Verdana" pitchFamily="34" charset="0"/>
                <a:cs typeface="Verdana" pitchFamily="34" charset="0"/>
              </a:rPr>
              <a:t>, </a:t>
            </a:r>
            <a:r>
              <a:rPr lang="ru-RU" sz="1600" b="1" dirty="0" err="1" smtClean="0">
                <a:solidFill>
                  <a:schemeClr val="accent2">
                    <a:lumMod val="75000"/>
                  </a:schemeClr>
                </a:solidFill>
                <a:latin typeface="Verdana" pitchFamily="34" charset="0"/>
                <a:ea typeface="Verdana" pitchFamily="34" charset="0"/>
                <a:cs typeface="Verdana" pitchFamily="34" charset="0"/>
              </a:rPr>
              <a:t>М.Карима</a:t>
            </a:r>
            <a:r>
              <a:rPr lang="ru-RU" sz="1600" b="1" dirty="0" smtClean="0">
                <a:solidFill>
                  <a:schemeClr val="accent2">
                    <a:lumMod val="75000"/>
                  </a:schemeClr>
                </a:solidFill>
                <a:latin typeface="Verdana" pitchFamily="34" charset="0"/>
                <a:ea typeface="Verdana" pitchFamily="34" charset="0"/>
                <a:cs typeface="Verdana" pitchFamily="34" charset="0"/>
              </a:rPr>
              <a:t>, </a:t>
            </a:r>
            <a:r>
              <a:rPr lang="ru-RU" sz="1600" b="1" dirty="0" err="1" smtClean="0">
                <a:solidFill>
                  <a:schemeClr val="accent2">
                    <a:lumMod val="75000"/>
                  </a:schemeClr>
                </a:solidFill>
                <a:latin typeface="Verdana" pitchFamily="34" charset="0"/>
                <a:ea typeface="Verdana" pitchFamily="34" charset="0"/>
                <a:cs typeface="Verdana" pitchFamily="34" charset="0"/>
              </a:rPr>
              <a:t>Ш.Биккула</a:t>
            </a:r>
            <a:r>
              <a:rPr lang="ru-RU" sz="1600" b="1" dirty="0" smtClean="0">
                <a:solidFill>
                  <a:schemeClr val="accent2">
                    <a:lumMod val="75000"/>
                  </a:schemeClr>
                </a:solidFill>
                <a:latin typeface="Verdana" pitchFamily="34" charset="0"/>
                <a:ea typeface="Verdana" pitchFamily="34" charset="0"/>
                <a:cs typeface="Verdana" pitchFamily="34" charset="0"/>
              </a:rPr>
              <a:t>, </a:t>
            </a:r>
            <a:r>
              <a:rPr lang="ru-RU" sz="1600" b="1" dirty="0" err="1" smtClean="0">
                <a:solidFill>
                  <a:schemeClr val="accent2">
                    <a:lumMod val="75000"/>
                  </a:schemeClr>
                </a:solidFill>
                <a:latin typeface="Verdana" pitchFamily="34" charset="0"/>
                <a:ea typeface="Verdana" pitchFamily="34" charset="0"/>
                <a:cs typeface="Verdana" pitchFamily="34" charset="0"/>
              </a:rPr>
              <a:t>М.Нугмана</a:t>
            </a:r>
            <a:r>
              <a:rPr lang="ru-RU" sz="1600" b="1" dirty="0" smtClean="0">
                <a:solidFill>
                  <a:schemeClr val="accent2">
                    <a:lumMod val="75000"/>
                  </a:schemeClr>
                </a:solidFill>
                <a:latin typeface="Verdana" pitchFamily="34" charset="0"/>
                <a:ea typeface="Verdana" pitchFamily="34" charset="0"/>
                <a:cs typeface="Verdana" pitchFamily="34" charset="0"/>
              </a:rPr>
              <a:t>, </a:t>
            </a:r>
            <a:r>
              <a:rPr lang="ru-RU" sz="1600" b="1" dirty="0" err="1" smtClean="0">
                <a:solidFill>
                  <a:schemeClr val="accent2">
                    <a:lumMod val="75000"/>
                  </a:schemeClr>
                </a:solidFill>
                <a:latin typeface="Verdana" pitchFamily="34" charset="0"/>
                <a:ea typeface="Verdana" pitchFamily="34" charset="0"/>
                <a:cs typeface="Verdana" pitchFamily="34" charset="0"/>
              </a:rPr>
              <a:t>Х.Туфана</a:t>
            </a:r>
            <a:r>
              <a:rPr lang="ru-RU" sz="1600" b="1" dirty="0" smtClean="0">
                <a:solidFill>
                  <a:schemeClr val="accent2">
                    <a:lumMod val="75000"/>
                  </a:schemeClr>
                </a:solidFill>
                <a:latin typeface="Verdana" pitchFamily="34" charset="0"/>
                <a:ea typeface="Verdana" pitchFamily="34" charset="0"/>
                <a:cs typeface="Verdana" pitchFamily="34" charset="0"/>
              </a:rPr>
              <a:t>, </a:t>
            </a:r>
            <a:r>
              <a:rPr lang="ru-RU" sz="1600" b="1" dirty="0" err="1" smtClean="0">
                <a:solidFill>
                  <a:schemeClr val="accent2">
                    <a:lumMod val="75000"/>
                  </a:schemeClr>
                </a:solidFill>
                <a:latin typeface="Verdana" pitchFamily="34" charset="0"/>
                <a:ea typeface="Verdana" pitchFamily="34" charset="0"/>
                <a:cs typeface="Verdana" pitchFamily="34" charset="0"/>
              </a:rPr>
              <a:t>А.Ерикеева</a:t>
            </a:r>
            <a:r>
              <a:rPr lang="ru-RU" sz="1600" b="1" dirty="0" smtClean="0">
                <a:solidFill>
                  <a:schemeClr val="accent2">
                    <a:lumMod val="75000"/>
                  </a:schemeClr>
                </a:solidFill>
                <a:latin typeface="Verdana" pitchFamily="34" charset="0"/>
                <a:ea typeface="Verdana" pitchFamily="34" charset="0"/>
                <a:cs typeface="Verdana" pitchFamily="34" charset="0"/>
              </a:rPr>
              <a:t>, </a:t>
            </a:r>
            <a:r>
              <a:rPr lang="ru-RU" sz="1600" b="1" dirty="0" err="1" smtClean="0">
                <a:solidFill>
                  <a:schemeClr val="accent2">
                    <a:lumMod val="75000"/>
                  </a:schemeClr>
                </a:solidFill>
                <a:latin typeface="Verdana" pitchFamily="34" charset="0"/>
                <a:ea typeface="Verdana" pitchFamily="34" charset="0"/>
                <a:cs typeface="Verdana" pitchFamily="34" charset="0"/>
              </a:rPr>
              <a:t>Г.Зайнашевой</a:t>
            </a:r>
            <a:r>
              <a:rPr lang="ru-RU" sz="1600" b="1" dirty="0" smtClean="0">
                <a:solidFill>
                  <a:schemeClr val="accent2">
                    <a:lumMod val="75000"/>
                  </a:schemeClr>
                </a:solidFill>
                <a:latin typeface="Verdana" pitchFamily="34" charset="0"/>
                <a:ea typeface="Verdana" pitchFamily="34" charset="0"/>
                <a:cs typeface="Verdana" pitchFamily="34" charset="0"/>
              </a:rPr>
              <a:t> и др. </a:t>
            </a:r>
            <a:r>
              <a:rPr lang="ru-RU" dirty="0" smtClean="0"/>
              <a:t/>
            </a:r>
            <a:br>
              <a:rPr lang="ru-RU" dirty="0" smtClean="0"/>
            </a:br>
            <a:endParaRPr lang="ru-RU" dirty="0"/>
          </a:p>
        </p:txBody>
      </p:sp>
      <p:pic>
        <p:nvPicPr>
          <p:cNvPr id="6" name="Picture 2" descr="F:\2021\Работа - 2021\11-Ноябрь\1.11.2021 «Свет далекой звезды» - онлайн –през. к 105- летию со д. р.Сары Садыковой\unnamed (1).jpg"/>
          <p:cNvPicPr>
            <a:picLocks noChangeAspect="1" noChangeArrowheads="1"/>
          </p:cNvPicPr>
          <p:nvPr/>
        </p:nvPicPr>
        <p:blipFill>
          <a:blip r:embed="rId3" cstate="print"/>
          <a:srcRect/>
          <a:stretch>
            <a:fillRect/>
          </a:stretch>
        </p:blipFill>
        <p:spPr bwMode="auto">
          <a:xfrm>
            <a:off x="5796136" y="3284983"/>
            <a:ext cx="3024336" cy="3169505"/>
          </a:xfrm>
          <a:prstGeom prst="roundRect">
            <a:avLst>
              <a:gd name="adj" fmla="val 16667"/>
            </a:avLst>
          </a:prstGeom>
          <a:ln w="57150">
            <a:solidFill>
              <a:schemeClr val="bg1"/>
            </a:solid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7" name="Прямоугольник 6"/>
          <p:cNvSpPr/>
          <p:nvPr/>
        </p:nvSpPr>
        <p:spPr>
          <a:xfrm>
            <a:off x="323528" y="2996952"/>
            <a:ext cx="5256584" cy="3693319"/>
          </a:xfrm>
          <a:prstGeom prst="rect">
            <a:avLst/>
          </a:prstGeom>
          <a:solidFill>
            <a:schemeClr val="tx2">
              <a:lumMod val="20000"/>
              <a:lumOff val="80000"/>
            </a:schemeClr>
          </a:solidFill>
          <a:ln w="28575">
            <a:solidFill>
              <a:srgbClr val="FFFF00"/>
            </a:solidFill>
          </a:ln>
        </p:spPr>
        <p:txBody>
          <a:bodyPr wrap="square">
            <a:spAutoFit/>
          </a:bodyPr>
          <a:lstStyle/>
          <a:p>
            <a:r>
              <a:rPr lang="ru-RU" b="1" dirty="0" smtClean="0">
                <a:solidFill>
                  <a:schemeClr val="accent2">
                    <a:lumMod val="75000"/>
                  </a:schemeClr>
                </a:solidFill>
                <a:latin typeface="Verdana" pitchFamily="34" charset="0"/>
                <a:ea typeface="Verdana" pitchFamily="34" charset="0"/>
                <a:cs typeface="Verdana" pitchFamily="34" charset="0"/>
              </a:rPr>
              <a:t>Достойно проявила себя   и как автор музыкального оформления  спектаклей Татарского театра им. </a:t>
            </a:r>
            <a:r>
              <a:rPr lang="ru-RU" b="1" dirty="0" err="1" smtClean="0">
                <a:solidFill>
                  <a:schemeClr val="accent2">
                    <a:lumMod val="75000"/>
                  </a:schemeClr>
                </a:solidFill>
                <a:latin typeface="Verdana" pitchFamily="34" charset="0"/>
                <a:ea typeface="Verdana" pitchFamily="34" charset="0"/>
                <a:cs typeface="Verdana" pitchFamily="34" charset="0"/>
              </a:rPr>
              <a:t>Г.Камала</a:t>
            </a:r>
            <a:r>
              <a:rPr lang="ru-RU" b="1" dirty="0" smtClean="0">
                <a:solidFill>
                  <a:schemeClr val="accent2">
                    <a:lumMod val="75000"/>
                  </a:schemeClr>
                </a:solidFill>
                <a:latin typeface="Verdana" pitchFamily="34" charset="0"/>
                <a:ea typeface="Verdana" pitchFamily="34" charset="0"/>
                <a:cs typeface="Verdana" pitchFamily="34" charset="0"/>
              </a:rPr>
              <a:t>. Многие песни, прозвучавшие в этих постановках, также зажили самостоятельной жизнью и стали частью музыкального быта татар. Её творческий опыт в этой сфере деятельности позволил взяться композитора за сочинение уже музыкальных комедий  “Женихи” и “Песня любви” на либретто </a:t>
            </a:r>
            <a:r>
              <a:rPr lang="ru-RU" b="1" dirty="0" err="1" smtClean="0">
                <a:solidFill>
                  <a:schemeClr val="accent2">
                    <a:lumMod val="75000"/>
                  </a:schemeClr>
                </a:solidFill>
                <a:latin typeface="Verdana" pitchFamily="34" charset="0"/>
                <a:ea typeface="Verdana" pitchFamily="34" charset="0"/>
                <a:cs typeface="Verdana" pitchFamily="34" charset="0"/>
              </a:rPr>
              <a:t>Х.Вахита</a:t>
            </a:r>
            <a:r>
              <a:rPr lang="ru-RU" dirty="0" smtClean="0">
                <a:solidFill>
                  <a:schemeClr val="accent2">
                    <a:lumMod val="75000"/>
                  </a:schemeClr>
                </a:solidFill>
              </a:rPr>
              <a:t>.</a:t>
            </a:r>
            <a:endParaRPr lang="ru-RU" dirty="0">
              <a:solidFill>
                <a:schemeClr val="accent2">
                  <a:lumMod val="75000"/>
                </a:schemeClr>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descr="F:\2021\Работа - 2021\11-Ноябрь\1.11.2021 «Свет далекой звезды» - онлайн –през. к 105- летию со д. р.Сары Садыковой\шаблон -фон.jpg"/>
          <p:cNvPicPr>
            <a:picLocks noChangeAspect="1" noChangeArrowheads="1"/>
          </p:cNvPicPr>
          <p:nvPr/>
        </p:nvPicPr>
        <p:blipFill>
          <a:blip r:embed="rId2" cstate="print"/>
          <a:srcRect/>
          <a:stretch>
            <a:fillRect/>
          </a:stretch>
        </p:blipFill>
        <p:spPr bwMode="auto">
          <a:xfrm>
            <a:off x="1" y="0"/>
            <a:ext cx="9143999" cy="6959805"/>
          </a:xfrm>
          <a:prstGeom prst="rect">
            <a:avLst/>
          </a:prstGeom>
          <a:noFill/>
        </p:spPr>
      </p:pic>
      <p:sp>
        <p:nvSpPr>
          <p:cNvPr id="13313" name="Rectangle 1"/>
          <p:cNvSpPr>
            <a:spLocks noChangeArrowheads="1"/>
          </p:cNvSpPr>
          <p:nvPr/>
        </p:nvSpPr>
        <p:spPr bwMode="auto">
          <a:xfrm>
            <a:off x="3563888" y="4093623"/>
            <a:ext cx="5256584" cy="2585323"/>
          </a:xfrm>
          <a:prstGeom prst="rect">
            <a:avLst/>
          </a:prstGeom>
          <a:solidFill>
            <a:schemeClr val="tx2">
              <a:lumMod val="20000"/>
              <a:lumOff val="80000"/>
            </a:schemeClr>
          </a:solidFill>
          <a:ln w="28575">
            <a:solidFill>
              <a:srgbClr val="FFFF00"/>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dirty="0" smtClean="0">
                <a:ln>
                  <a:noFill/>
                </a:ln>
                <a:solidFill>
                  <a:schemeClr val="accent2">
                    <a:lumMod val="75000"/>
                  </a:schemeClr>
                </a:solidFill>
                <a:effectLst/>
                <a:latin typeface="Verdana" pitchFamily="34" charset="0"/>
                <a:ea typeface="Verdana" pitchFamily="34" charset="0"/>
                <a:cs typeface="Verdana" pitchFamily="34" charset="0"/>
              </a:rPr>
              <a:t>Композитор за свою творческую деятельность была награждена званиями народной артистки ТАССР (1977), </a:t>
            </a:r>
            <a:r>
              <a:rPr kumimoji="0" lang="ru-RU" b="1" i="0" u="none" strike="noStrike" cap="none" normalizeH="0" baseline="0" dirty="0" smtClean="0">
                <a:ln>
                  <a:noFill/>
                </a:ln>
                <a:solidFill>
                  <a:schemeClr val="accent2">
                    <a:lumMod val="75000"/>
                  </a:schemeClr>
                </a:solidFill>
                <a:effectLst/>
                <a:latin typeface="Verdana" pitchFamily="34" charset="0"/>
                <a:ea typeface="Verdana" pitchFamily="34" charset="0"/>
                <a:cs typeface="Verdana" pitchFamily="34" charset="0"/>
              </a:rPr>
              <a:t>залуженной  артистки Татарской АССР,</a:t>
            </a:r>
            <a:r>
              <a:rPr kumimoji="0" lang="ru-RU" b="1" i="0" u="none" strike="noStrike" cap="none" normalizeH="0" dirty="0" smtClean="0">
                <a:ln>
                  <a:noFill/>
                </a:ln>
                <a:solidFill>
                  <a:schemeClr val="accent2">
                    <a:lumMod val="75000"/>
                  </a:schemeClr>
                </a:solidFill>
                <a:effectLst/>
                <a:latin typeface="Verdana" pitchFamily="34" charset="0"/>
                <a:ea typeface="Verdana" pitchFamily="34" charset="0"/>
                <a:cs typeface="Verdana" pitchFamily="34" charset="0"/>
              </a:rPr>
              <a:t> </a:t>
            </a:r>
            <a:r>
              <a:rPr kumimoji="0" lang="ru-RU" b="1" i="0" u="none" strike="noStrike" cap="none" normalizeH="0" baseline="0" dirty="0" smtClean="0">
                <a:ln>
                  <a:noFill/>
                </a:ln>
                <a:solidFill>
                  <a:schemeClr val="accent2">
                    <a:lumMod val="75000"/>
                  </a:schemeClr>
                </a:solidFill>
                <a:effectLst/>
                <a:latin typeface="Verdana" pitchFamily="34" charset="0"/>
                <a:ea typeface="Verdana" pitchFamily="34" charset="0"/>
                <a:cs typeface="Verdana" pitchFamily="34" charset="0"/>
              </a:rPr>
              <a:t>заслуженный  </a:t>
            </a:r>
            <a:r>
              <a:rPr kumimoji="0" lang="ru-RU" b="1" i="0" u="none" strike="noStrike" cap="none" normalizeH="0" baseline="0" dirty="0" smtClean="0">
                <a:ln>
                  <a:noFill/>
                </a:ln>
                <a:solidFill>
                  <a:schemeClr val="accent2">
                    <a:lumMod val="75000"/>
                  </a:schemeClr>
                </a:solidFill>
                <a:effectLst/>
                <a:latin typeface="Verdana" pitchFamily="34" charset="0"/>
                <a:ea typeface="Verdana" pitchFamily="34" charset="0"/>
                <a:cs typeface="Verdana" pitchFamily="34" charset="0"/>
              </a:rPr>
              <a:t>деятель искусств РСФСР (1984), </a:t>
            </a:r>
            <a:r>
              <a:rPr kumimoji="0" lang="ru-RU" b="1" i="0" u="none" strike="noStrike" cap="none" normalizeH="0" baseline="0" dirty="0" smtClean="0">
                <a:ln>
                  <a:noFill/>
                </a:ln>
                <a:solidFill>
                  <a:schemeClr val="accent2">
                    <a:lumMod val="75000"/>
                  </a:schemeClr>
                </a:solidFill>
                <a:effectLst/>
                <a:latin typeface="Verdana" pitchFamily="34" charset="0"/>
                <a:ea typeface="Verdana" pitchFamily="34" charset="0"/>
                <a:cs typeface="Verdana" pitchFamily="34" charset="0"/>
              </a:rPr>
              <a:t>лауреат государственной премии </a:t>
            </a:r>
            <a:r>
              <a:rPr kumimoji="0" lang="ru-RU" b="1" i="0" u="none" strike="noStrike" cap="none" normalizeH="0" baseline="0" dirty="0" smtClean="0">
                <a:ln>
                  <a:noFill/>
                </a:ln>
                <a:solidFill>
                  <a:schemeClr val="accent2">
                    <a:lumMod val="75000"/>
                  </a:schemeClr>
                </a:solidFill>
                <a:effectLst/>
                <a:latin typeface="Verdana" pitchFamily="34" charset="0"/>
                <a:ea typeface="Verdana" pitchFamily="34" charset="0"/>
                <a:cs typeface="Verdana" pitchFamily="34" charset="0"/>
              </a:rPr>
              <a:t>РТ им.Г.Тукая.  </a:t>
            </a:r>
            <a:endParaRPr kumimoji="0" lang="ru-RU" sz="2800" b="1" i="0" u="none" strike="noStrike" cap="none" normalizeH="0" baseline="0" dirty="0" smtClean="0">
              <a:ln>
                <a:noFill/>
              </a:ln>
              <a:solidFill>
                <a:schemeClr val="accent2">
                  <a:lumMod val="75000"/>
                </a:schemeClr>
              </a:solidFill>
              <a:effectLst/>
              <a:latin typeface="Verdana" pitchFamily="34" charset="0"/>
              <a:ea typeface="Verdana" pitchFamily="34" charset="0"/>
              <a:cs typeface="Verdana" pitchFamily="34" charset="0"/>
            </a:endParaRPr>
          </a:p>
        </p:txBody>
      </p:sp>
      <p:sp>
        <p:nvSpPr>
          <p:cNvPr id="5" name="Прямоугольник 4"/>
          <p:cNvSpPr/>
          <p:nvPr/>
        </p:nvSpPr>
        <p:spPr>
          <a:xfrm>
            <a:off x="4283968" y="764704"/>
            <a:ext cx="4572000" cy="2831544"/>
          </a:xfrm>
          <a:prstGeom prst="rect">
            <a:avLst/>
          </a:prstGeom>
          <a:solidFill>
            <a:schemeClr val="tx2">
              <a:lumMod val="20000"/>
              <a:lumOff val="80000"/>
            </a:schemeClr>
          </a:solidFill>
          <a:ln w="28575">
            <a:solidFill>
              <a:srgbClr val="FFFF00"/>
            </a:solidFill>
          </a:ln>
        </p:spPr>
        <p:txBody>
          <a:bodyPr>
            <a:spAutoFit/>
          </a:bodyPr>
          <a:lstStyle/>
          <a:p>
            <a:r>
              <a:rPr lang="ru-RU" dirty="0" smtClean="0"/>
              <a:t> </a:t>
            </a:r>
            <a:r>
              <a:rPr lang="ru-RU" sz="1600" b="1" dirty="0" smtClean="0">
                <a:solidFill>
                  <a:schemeClr val="accent2">
                    <a:lumMod val="75000"/>
                  </a:schemeClr>
                </a:solidFill>
                <a:latin typeface="Verdana" pitchFamily="34" charset="0"/>
                <a:ea typeface="Verdana" pitchFamily="34" charset="0"/>
                <a:cs typeface="Verdana" pitchFamily="34" charset="0"/>
              </a:rPr>
              <a:t>Творческие находки и новации Садыковой в жанровой области и музыкальной стилистики были продолжены последующими авторами татарской бытовой песенной лирики. Особенно тиражировались её ритмические находки. Буквально в бытовую модель превратился ритм танго  песни “</a:t>
            </a:r>
            <a:r>
              <a:rPr lang="ru-RU" sz="1600" b="1" dirty="0" err="1" smtClean="0">
                <a:solidFill>
                  <a:schemeClr val="accent2">
                    <a:lumMod val="75000"/>
                  </a:schemeClr>
                </a:solidFill>
                <a:latin typeface="Verdana" pitchFamily="34" charset="0"/>
                <a:ea typeface="Verdana" pitchFamily="34" charset="0"/>
                <a:cs typeface="Verdana" pitchFamily="34" charset="0"/>
              </a:rPr>
              <a:t>Кетэм</a:t>
            </a:r>
            <a:r>
              <a:rPr lang="ru-RU" sz="1600" b="1" dirty="0" smtClean="0">
                <a:solidFill>
                  <a:schemeClr val="accent2">
                    <a:lumMod val="75000"/>
                  </a:schemeClr>
                </a:solidFill>
                <a:latin typeface="Verdana" pitchFamily="34" charset="0"/>
                <a:ea typeface="Verdana" pitchFamily="34" charset="0"/>
                <a:cs typeface="Verdana" pitchFamily="34" charset="0"/>
              </a:rPr>
              <a:t> сине”,  который привлек очень много авторов. </a:t>
            </a:r>
            <a:endParaRPr lang="ru-RU" b="1" dirty="0">
              <a:solidFill>
                <a:schemeClr val="accent2">
                  <a:lumMod val="75000"/>
                </a:schemeClr>
              </a:solidFill>
              <a:latin typeface="Verdana" pitchFamily="34" charset="0"/>
              <a:ea typeface="Verdana" pitchFamily="34" charset="0"/>
              <a:cs typeface="Verdana" pitchFamily="34" charset="0"/>
            </a:endParaRPr>
          </a:p>
        </p:txBody>
      </p:sp>
      <p:pic>
        <p:nvPicPr>
          <p:cNvPr id="13314" name="Picture 2" descr="F:\2021\Работа - 2021\11-Ноябрь\1.11.2021 «Свет далекой звезды» - онлайн –през. к 105- летию со д. р.Сары Садыковой\ed896e9eda31bca81c6b2be2f2a443c7.jpeg"/>
          <p:cNvPicPr>
            <a:picLocks noChangeAspect="1" noChangeArrowheads="1"/>
          </p:cNvPicPr>
          <p:nvPr/>
        </p:nvPicPr>
        <p:blipFill>
          <a:blip r:embed="rId3" cstate="print"/>
          <a:srcRect/>
          <a:stretch>
            <a:fillRect/>
          </a:stretch>
        </p:blipFill>
        <p:spPr bwMode="auto">
          <a:xfrm>
            <a:off x="395536" y="692696"/>
            <a:ext cx="3600400" cy="2470148"/>
          </a:xfrm>
          <a:prstGeom prst="roundRect">
            <a:avLst>
              <a:gd name="adj" fmla="val 16667"/>
            </a:avLst>
          </a:prstGeom>
          <a:ln w="57150">
            <a:solidFill>
              <a:schemeClr val="bg1"/>
            </a:solid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8" name="Picture 3" descr="F:\2021\Работа - 2021\11-Ноябрь\1.11.2021 «Свет далекой звезды» - онлайн –през. к 105- летию со д. р.Сары Садыковой\342771_5be9735b498865be9735b498be.jpeg"/>
          <p:cNvPicPr>
            <a:picLocks noChangeAspect="1" noChangeArrowheads="1"/>
          </p:cNvPicPr>
          <p:nvPr/>
        </p:nvPicPr>
        <p:blipFill>
          <a:blip r:embed="rId4" cstate="print"/>
          <a:srcRect/>
          <a:stretch>
            <a:fillRect/>
          </a:stretch>
        </p:blipFill>
        <p:spPr bwMode="auto">
          <a:xfrm>
            <a:off x="1043608" y="3501008"/>
            <a:ext cx="1993701" cy="2937777"/>
          </a:xfrm>
          <a:prstGeom prst="roundRect">
            <a:avLst>
              <a:gd name="adj" fmla="val 16667"/>
            </a:avLst>
          </a:prstGeom>
          <a:ln w="76200">
            <a:solidFill>
              <a:schemeClr val="bg1"/>
            </a:solid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133</TotalTime>
  <Words>394</Words>
  <Application>Microsoft Office PowerPoint</Application>
  <PresentationFormat>Экран (4:3)</PresentationFormat>
  <Paragraphs>31</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Тема Office</vt:lpstr>
      <vt:lpstr>Сара Садыкова</vt:lpstr>
      <vt:lpstr>Слайд 2</vt:lpstr>
      <vt:lpstr>Слайд 3</vt:lpstr>
      <vt:lpstr>Слайд 4</vt:lpstr>
      <vt:lpstr>Слайд 5</vt:lpstr>
      <vt:lpstr>Слайд 6</vt:lpstr>
      <vt:lpstr>Слайд 7</vt:lpstr>
      <vt:lpstr>Слайд 8</vt:lpstr>
      <vt:lpstr>Слайд 9</vt:lpstr>
      <vt:lpstr>Слайд 10</vt:lpstr>
    </vt:vector>
  </TitlesOfParts>
  <Company>Krokoz™</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Сара Садыкова</dc:title>
  <dc:creator>Надежда</dc:creator>
  <cp:lastModifiedBy>Надежда</cp:lastModifiedBy>
  <cp:revision>16</cp:revision>
  <dcterms:created xsi:type="dcterms:W3CDTF">2021-10-29T17:15:53Z</dcterms:created>
  <dcterms:modified xsi:type="dcterms:W3CDTF">2021-10-30T08:19:24Z</dcterms:modified>
</cp:coreProperties>
</file>